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31" r:id="rId2"/>
    <p:sldMasterId id="2147483866" r:id="rId3"/>
    <p:sldMasterId id="2147483886" r:id="rId4"/>
    <p:sldMasterId id="2147483925" r:id="rId5"/>
    <p:sldMasterId id="2147483937" r:id="rId6"/>
  </p:sldMasterIdLst>
  <p:notesMasterIdLst>
    <p:notesMasterId r:id="rId77"/>
  </p:notesMasterIdLst>
  <p:sldIdLst>
    <p:sldId id="1029" r:id="rId7"/>
    <p:sldId id="1895" r:id="rId8"/>
    <p:sldId id="1879" r:id="rId9"/>
    <p:sldId id="1874" r:id="rId10"/>
    <p:sldId id="1937" r:id="rId11"/>
    <p:sldId id="1921" r:id="rId12"/>
    <p:sldId id="1922" r:id="rId13"/>
    <p:sldId id="1942" r:id="rId14"/>
    <p:sldId id="1938" r:id="rId15"/>
    <p:sldId id="1925" r:id="rId16"/>
    <p:sldId id="1926" r:id="rId17"/>
    <p:sldId id="1927" r:id="rId18"/>
    <p:sldId id="1992" r:id="rId19"/>
    <p:sldId id="1939" r:id="rId20"/>
    <p:sldId id="1929" r:id="rId21"/>
    <p:sldId id="1930" r:id="rId22"/>
    <p:sldId id="1993" r:id="rId23"/>
    <p:sldId id="1940" r:id="rId24"/>
    <p:sldId id="1998" r:id="rId25"/>
    <p:sldId id="1999" r:id="rId26"/>
    <p:sldId id="1932" r:id="rId27"/>
    <p:sldId id="1933" r:id="rId28"/>
    <p:sldId id="1943" r:id="rId29"/>
    <p:sldId id="1747" r:id="rId30"/>
    <p:sldId id="1873" r:id="rId31"/>
    <p:sldId id="1872" r:id="rId32"/>
    <p:sldId id="1875" r:id="rId33"/>
    <p:sldId id="1876" r:id="rId34"/>
    <p:sldId id="1877" r:id="rId35"/>
    <p:sldId id="1878" r:id="rId36"/>
    <p:sldId id="1588" r:id="rId37"/>
    <p:sldId id="1944" r:id="rId38"/>
    <p:sldId id="1880" r:id="rId39"/>
    <p:sldId id="1882" r:id="rId40"/>
    <p:sldId id="1884" r:id="rId41"/>
    <p:sldId id="1885" r:id="rId42"/>
    <p:sldId id="1886" r:id="rId43"/>
    <p:sldId id="1887" r:id="rId44"/>
    <p:sldId id="1896" r:id="rId45"/>
    <p:sldId id="1897" r:id="rId46"/>
    <p:sldId id="1898" r:id="rId47"/>
    <p:sldId id="1899" r:id="rId48"/>
    <p:sldId id="1900" r:id="rId49"/>
    <p:sldId id="1902" r:id="rId50"/>
    <p:sldId id="1903" r:id="rId51"/>
    <p:sldId id="1904" r:id="rId52"/>
    <p:sldId id="1905" r:id="rId53"/>
    <p:sldId id="1906" r:id="rId54"/>
    <p:sldId id="1991" r:id="rId55"/>
    <p:sldId id="1954" r:id="rId56"/>
    <p:sldId id="1980" r:id="rId57"/>
    <p:sldId id="1981" r:id="rId58"/>
    <p:sldId id="1982" r:id="rId59"/>
    <p:sldId id="1983" r:id="rId60"/>
    <p:sldId id="1984" r:id="rId61"/>
    <p:sldId id="1985" r:id="rId62"/>
    <p:sldId id="1986" r:id="rId63"/>
    <p:sldId id="1987" r:id="rId64"/>
    <p:sldId id="1988" r:id="rId65"/>
    <p:sldId id="1989" r:id="rId66"/>
    <p:sldId id="1990" r:id="rId67"/>
    <p:sldId id="1955" r:id="rId68"/>
    <p:sldId id="1956" r:id="rId69"/>
    <p:sldId id="1941" r:id="rId70"/>
    <p:sldId id="1946" r:id="rId71"/>
    <p:sldId id="1947" r:id="rId72"/>
    <p:sldId id="1948" r:id="rId73"/>
    <p:sldId id="1949" r:id="rId74"/>
    <p:sldId id="1950" r:id="rId75"/>
    <p:sldId id="1951" r:id="rId76"/>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00CC"/>
    <a:srgbClr val="0033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059" autoAdjust="0"/>
    <p:restoredTop sz="90822" autoAdjust="0"/>
  </p:normalViewPr>
  <p:slideViewPr>
    <p:cSldViewPr snapToGrid="0">
      <p:cViewPr varScale="1">
        <p:scale>
          <a:sx n="100" d="100"/>
          <a:sy n="100" d="100"/>
        </p:scale>
        <p:origin x="612" y="6"/>
      </p:cViewPr>
      <p:guideLst>
        <p:guide orient="horz" pos="2160"/>
        <p:guide pos="3840"/>
      </p:guideLst>
    </p:cSldViewPr>
  </p:slideViewPr>
  <p:outlineViewPr>
    <p:cViewPr>
      <p:scale>
        <a:sx n="33" d="100"/>
        <a:sy n="33" d="100"/>
      </p:scale>
      <p:origin x="0" y="-8358"/>
    </p:cViewPr>
    <p:sldLst>
      <p:sld r:id="rId1" collapse="1"/>
    </p:sldLst>
  </p:outlineViewPr>
  <p:notesTextViewPr>
    <p:cViewPr>
      <p:scale>
        <a:sx n="1" d="1"/>
        <a:sy n="1" d="1"/>
      </p:scale>
      <p:origin x="0" y="0"/>
    </p:cViewPr>
  </p:notesTextViewPr>
  <p:sorterViewPr>
    <p:cViewPr varScale="1">
      <p:scale>
        <a:sx n="1" d="1"/>
        <a:sy n="1" d="1"/>
      </p:scale>
      <p:origin x="0" y="65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_rels/viewProps.xml.rels><?xml version="1.0" encoding="UTF-8" standalone="yes"?>
<Relationships xmlns="http://schemas.openxmlformats.org/package/2006/relationships"><Relationship Id="rId1"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2.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F87AF23C-6CAB-4A6A-B3BC-A88F610E0570}" type="datetimeFigureOut">
              <a:rPr lang="en-US" smtClean="0"/>
              <a:t>4/7/2016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556794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1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9396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649029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96596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443644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3665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427224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734924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9463" y="1200150"/>
            <a:ext cx="5765800" cy="32432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950771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32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6322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979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213681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24</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1028327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25</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1527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26</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359770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27</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17558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28</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969368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29</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197105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B2AF7D1-CBA4-4759-8246-DDDE6D4C9B3B}" type="slidenum">
              <a:rPr lang="en-US" altLang="en-US" smtClean="0">
                <a:solidFill>
                  <a:prstClr val="black"/>
                </a:solidFill>
                <a:latin typeface="Tahoma" pitchFamily="34" charset="0"/>
              </a:rPr>
              <a:pPr eaLnBrk="1" hangingPunct="1">
                <a:spcBef>
                  <a:spcPct val="0"/>
                </a:spcBef>
              </a:pPr>
              <a:t>30</a:t>
            </a:fld>
            <a:endParaRPr lang="en-US" altLang="en-US" smtClean="0">
              <a:solidFill>
                <a:prstClr val="black"/>
              </a:solidFill>
              <a:latin typeface="Tahoma" pitchFamily="34" charset="0"/>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345160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242998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408525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0678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en-US" dirty="0" smtClean="0">
                <a:latin typeface="Calibri" panose="020F0502020204030204" pitchFamily="34" charset="0"/>
              </a:rPr>
              <a:t>Many periodic phenomena exist in our lives, and lots of natural and social topics have periodic recurring patterns. Hurricanes strike over the similar seasons every year. Many music and film festivals are held during similar periods annually. Sales offered by different brands culminate during Thanksgiving and Christmas every year. TV programs usually follow weekly schedules. Publicly traded companies are required to disclose information on an ongoing basis by submitting both annual reports and quarterly reports. From these examples, we can see that periodicity analysis is important in real world.</a:t>
            </a:r>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132779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r>
              <a:rPr lang="en-US" altLang="en-US" dirty="0" smtClean="0">
                <a:latin typeface="Calibri" panose="020F0502020204030204" pitchFamily="34" charset="0"/>
              </a:rPr>
              <a:t>A lot of useful information is embedded in these text data, and it is interesting to discover topics that are periodic and characterize their temporal patterns. Many research works have been proposed in periodicity detection for time series database. Some studies follow the similar strategies to analyze the time distribution of a single tag or query to detect periodic patterns. However, most of the existing studies are limited to time series database and cannot be applied on text data directly.</a:t>
            </a:r>
            <a:endParaRPr lang="en-US" altLang="en-US" dirty="0" smtClean="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618449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146721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559523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15237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855883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3350613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793655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17594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26743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591655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308514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656859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627925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7412705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2888406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857545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21649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552937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384148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626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178123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82560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15346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925295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530586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1312514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977840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271643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0129667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6740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685800" y="1143000"/>
            <a:ext cx="5486400" cy="3086100"/>
          </a:xfrm>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MS PGothic" pitchFamily="34" charset="-128"/>
            </a:endParaRPr>
          </a:p>
        </p:txBody>
      </p:sp>
    </p:spTree>
    <p:extLst>
      <p:ext uri="{BB962C8B-B14F-4D97-AF65-F5344CB8AC3E}">
        <p14:creationId xmlns:p14="http://schemas.microsoft.com/office/powerpoint/2010/main" val="31456102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42009037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05090" eaLnBrk="0" hangingPunct="0">
              <a:spcBef>
                <a:spcPct val="30000"/>
              </a:spcBef>
              <a:defRPr sz="1200">
                <a:solidFill>
                  <a:schemeClr val="tx1"/>
                </a:solidFill>
                <a:latin typeface="Times New Roman" pitchFamily="18" charset="0"/>
              </a:defRPr>
            </a:lvl1pPr>
            <a:lvl2pPr marL="729057" indent="-280406" defTabSz="905090" eaLnBrk="0" hangingPunct="0">
              <a:spcBef>
                <a:spcPct val="30000"/>
              </a:spcBef>
              <a:defRPr sz="1200">
                <a:solidFill>
                  <a:schemeClr val="tx1"/>
                </a:solidFill>
                <a:latin typeface="Times New Roman" pitchFamily="18" charset="0"/>
              </a:defRPr>
            </a:lvl2pPr>
            <a:lvl3pPr marL="1121626" indent="-224325" defTabSz="905090" eaLnBrk="0" hangingPunct="0">
              <a:spcBef>
                <a:spcPct val="30000"/>
              </a:spcBef>
              <a:defRPr sz="1200">
                <a:solidFill>
                  <a:schemeClr val="tx1"/>
                </a:solidFill>
                <a:latin typeface="Times New Roman" pitchFamily="18" charset="0"/>
              </a:defRPr>
            </a:lvl3pPr>
            <a:lvl4pPr marL="1570276" indent="-224325" defTabSz="905090" eaLnBrk="0" hangingPunct="0">
              <a:spcBef>
                <a:spcPct val="30000"/>
              </a:spcBef>
              <a:defRPr sz="1200">
                <a:solidFill>
                  <a:schemeClr val="tx1"/>
                </a:solidFill>
                <a:latin typeface="Times New Roman" pitchFamily="18" charset="0"/>
              </a:defRPr>
            </a:lvl4pPr>
            <a:lvl5pPr marL="2018927" indent="-224325" defTabSz="905090" eaLnBrk="0" hangingPunct="0">
              <a:spcBef>
                <a:spcPct val="30000"/>
              </a:spcBef>
              <a:defRPr sz="1200">
                <a:solidFill>
                  <a:schemeClr val="tx1"/>
                </a:solidFill>
                <a:latin typeface="Times New Roman" pitchFamily="18" charset="0"/>
              </a:defRPr>
            </a:lvl5pPr>
            <a:lvl6pPr marL="2467577" indent="-224325" defTabSz="905090" eaLnBrk="0" fontAlgn="base" hangingPunct="0">
              <a:spcBef>
                <a:spcPct val="30000"/>
              </a:spcBef>
              <a:spcAft>
                <a:spcPct val="0"/>
              </a:spcAft>
              <a:defRPr sz="1200">
                <a:solidFill>
                  <a:schemeClr val="tx1"/>
                </a:solidFill>
                <a:latin typeface="Times New Roman" pitchFamily="18" charset="0"/>
              </a:defRPr>
            </a:lvl6pPr>
            <a:lvl7pPr marL="2916227" indent="-224325" defTabSz="905090" eaLnBrk="0" fontAlgn="base" hangingPunct="0">
              <a:spcBef>
                <a:spcPct val="30000"/>
              </a:spcBef>
              <a:spcAft>
                <a:spcPct val="0"/>
              </a:spcAft>
              <a:defRPr sz="1200">
                <a:solidFill>
                  <a:schemeClr val="tx1"/>
                </a:solidFill>
                <a:latin typeface="Times New Roman" pitchFamily="18" charset="0"/>
              </a:defRPr>
            </a:lvl7pPr>
            <a:lvl8pPr marL="3364878" indent="-224325" defTabSz="905090" eaLnBrk="0" fontAlgn="base" hangingPunct="0">
              <a:spcBef>
                <a:spcPct val="30000"/>
              </a:spcBef>
              <a:spcAft>
                <a:spcPct val="0"/>
              </a:spcAft>
              <a:defRPr sz="1200">
                <a:solidFill>
                  <a:schemeClr val="tx1"/>
                </a:solidFill>
                <a:latin typeface="Times New Roman" pitchFamily="18" charset="0"/>
              </a:defRPr>
            </a:lvl8pPr>
            <a:lvl9pPr marL="3813528" indent="-224325" defTabSz="90509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FC7AEE2-938E-452D-BDE4-E1A19BA8808A}" type="slidenum">
              <a:rPr lang="en-US" altLang="en-US" smtClean="0">
                <a:solidFill>
                  <a:prstClr val="black"/>
                </a:solidFill>
              </a:rPr>
              <a:pPr>
                <a:spcBef>
                  <a:spcPct val="0"/>
                </a:spcBef>
              </a:pPr>
              <a:t>64</a:t>
            </a:fld>
            <a:endParaRPr lang="en-US" altLang="en-US" smtClean="0">
              <a:solidFill>
                <a:prstClr val="black"/>
              </a:solidFill>
            </a:endParaRPr>
          </a:p>
        </p:txBody>
      </p:sp>
      <p:sp>
        <p:nvSpPr>
          <p:cNvPr id="41987" name="Rectangle 2"/>
          <p:cNvSpPr>
            <a:spLocks noGrp="1" noRot="1" noChangeAspect="1" noChangeArrowheads="1" noTextEdit="1"/>
          </p:cNvSpPr>
          <p:nvPr>
            <p:ph type="sldImg"/>
          </p:nvPr>
        </p:nvSpPr>
        <p:spPr>
          <a:xfrm>
            <a:off x="685800" y="1143000"/>
            <a:ext cx="5486400" cy="3086100"/>
          </a:xfrm>
          <a:ln/>
        </p:spPr>
      </p:sp>
      <p:sp>
        <p:nvSpPr>
          <p:cNvPr id="41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17615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636212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5646487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4006618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8483800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7457215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325428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757772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763684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94350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oleObject" Target="../embeddings/oleObject4.bin"/><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19609"/>
            <a:ext cx="12192000" cy="6977609"/>
          </a:xfrm>
          <a:prstGeom prst="rect">
            <a:avLst/>
          </a:prstGeom>
        </p:spPr>
      </p:pic>
      <p:sp>
        <p:nvSpPr>
          <p:cNvPr id="2" name="Title 1"/>
          <p:cNvSpPr>
            <a:spLocks noGrp="1"/>
          </p:cNvSpPr>
          <p:nvPr>
            <p:ph type="ctrTitle"/>
          </p:nvPr>
        </p:nvSpPr>
        <p:spPr>
          <a:xfrm>
            <a:off x="101600" y="1669142"/>
            <a:ext cx="11930743" cy="2499595"/>
          </a:xfrm>
        </p:spPr>
        <p:txBody>
          <a:bodyPr anchor="b">
            <a:normAutofit/>
          </a:bodyPr>
          <a:lstStyle>
            <a:lvl1pPr algn="ctr">
              <a:lnSpc>
                <a:spcPct val="85000"/>
              </a:lnSpc>
              <a:defRPr sz="7200" spc="-51" baseline="0">
                <a:solidFill>
                  <a:schemeClr val="tx1"/>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6801" y="4168737"/>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D116E2BF-A3E1-4567-8879-FF70C3BA8FA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61715641"/>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0BFD4075-2BC9-4FF8-A295-E498C838494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9364014"/>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E27ABF00-CAFC-4D1F-8A16-07F6798C270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65450186"/>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6567" y="228601"/>
            <a:ext cx="2819400" cy="6289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78367" y="228601"/>
            <a:ext cx="8255000" cy="6289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pPr>
              <a:defRPr/>
            </a:pPr>
            <a:fld id="{189D60B9-BF3D-4BAA-A4A6-2144A211E41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2423660"/>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228601"/>
            <a:ext cx="10289117" cy="8604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78367" y="1412875"/>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8767" y="1412875"/>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68BAC91B-4824-48F8-B200-6291785FD1E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76197513"/>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b="1" cap="all" spc="200" baseline="0">
                <a:solidFill>
                  <a:schemeClr val="tx1"/>
                </a:solidFill>
                <a:latin typeface="Berlin Sans FB Demi" panose="020E0802020502020306"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5982519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4"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63" indent="-461963">
              <a:defRPr sz="2800"/>
            </a:lvl1pPr>
            <a:lvl2pPr marL="738188" indent="-538163">
              <a:defRPr sz="2800"/>
            </a:lvl2pPr>
            <a:lvl3pPr marL="858838" indent="-474663">
              <a:defRPr sz="2800"/>
            </a:lvl3pPr>
            <a:lvl4pPr marL="1144588" indent="-522288">
              <a:defRPr sz="2800"/>
            </a:lvl4pPr>
            <a:lvl5pPr marL="1376363" indent="-508000">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31700720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7692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927956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4363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14979493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7" y="6492878"/>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4/7/2016</a:t>
            </a:fld>
            <a:endParaRPr lang="en-US" dirty="0">
              <a:solidFill>
                <a:srgbClr val="000000"/>
              </a:solidFill>
            </a:endParaRPr>
          </a:p>
        </p:txBody>
      </p:sp>
      <p:sp>
        <p:nvSpPr>
          <p:cNvPr id="8" name="Footer Placeholder 7"/>
          <p:cNvSpPr>
            <a:spLocks noGrp="1"/>
          </p:cNvSpPr>
          <p:nvPr>
            <p:ph type="ftr" sz="quarter" idx="11"/>
          </p:nvPr>
        </p:nvSpPr>
        <p:spPr>
          <a:xfrm>
            <a:off x="3686187" y="6459788"/>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138342349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4" y="6459788"/>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4/7/2016</a:t>
            </a:fld>
            <a:endParaRPr lang="en-US" dirty="0">
              <a:solidFill>
                <a:srgbClr val="000000"/>
              </a:solidFill>
            </a:endParaRPr>
          </a:p>
        </p:txBody>
      </p:sp>
      <p:sp>
        <p:nvSpPr>
          <p:cNvPr id="6" name="Footer Placeholder 5"/>
          <p:cNvSpPr>
            <a:spLocks noGrp="1"/>
          </p:cNvSpPr>
          <p:nvPr>
            <p:ph type="ftr" sz="quarter" idx="11"/>
          </p:nvPr>
        </p:nvSpPr>
        <p:spPr>
          <a:xfrm>
            <a:off x="4800600" y="6459788"/>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2" y="6492878"/>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195500730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3025"/>
            <a:ext cx="10363200" cy="9731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965202"/>
            <a:ext cx="5080000" cy="5459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965202"/>
            <a:ext cx="5080000" cy="2652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770314"/>
            <a:ext cx="5080000" cy="2654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3"/>
          <p:cNvSpPr>
            <a:spLocks noGrp="1" noChangeArrowheads="1"/>
          </p:cNvSpPr>
          <p:nvPr>
            <p:ph type="dt" sz="half" idx="10"/>
          </p:nvPr>
        </p:nvSpPr>
        <p:spPr>
          <a:xfrm>
            <a:off x="609600" y="6356351"/>
            <a:ext cx="2844800" cy="365125"/>
          </a:xfrm>
          <a:prstGeom prst="rect">
            <a:avLst/>
          </a:prstGeom>
        </p:spPr>
        <p:txBody>
          <a:bodyPr/>
          <a:lstStyle>
            <a:lvl1pPr>
              <a:defRPr/>
            </a:lvl1pPr>
          </a:lstStyle>
          <a:p>
            <a:pPr defTabSz="457189">
              <a:defRPr/>
            </a:pPr>
            <a:endParaRPr lang="en-US">
              <a:solidFill>
                <a:srgbClr val="000000"/>
              </a:solidFill>
            </a:endParaRPr>
          </a:p>
        </p:txBody>
      </p:sp>
      <p:sp>
        <p:nvSpPr>
          <p:cNvPr id="7" name="Rectangle 5"/>
          <p:cNvSpPr>
            <a:spLocks noGrp="1" noChangeArrowheads="1"/>
          </p:cNvSpPr>
          <p:nvPr>
            <p:ph type="sldNum" sz="quarter" idx="11"/>
          </p:nvPr>
        </p:nvSpPr>
        <p:spPr>
          <a:xfrm>
            <a:off x="8737600" y="6356351"/>
            <a:ext cx="2844800" cy="365125"/>
          </a:xfrm>
          <a:prstGeom prst="rect">
            <a:avLst/>
          </a:prstGeom>
        </p:spPr>
        <p:txBody>
          <a:bodyPr/>
          <a:lstStyle>
            <a:lvl1pPr>
              <a:defRPr/>
            </a:lvl1pPr>
          </a:lstStyle>
          <a:p>
            <a:pPr defTabSz="457189">
              <a:defRPr/>
            </a:pPr>
            <a:fld id="{11FC3154-201F-471C-AF6E-CED5C4AEE19C}" type="slidenum">
              <a:rPr lang="en-US">
                <a:solidFill>
                  <a:srgbClr val="000000"/>
                </a:solidFill>
              </a:rPr>
              <a:pPr defTabSz="457189">
                <a:defRPr/>
              </a:pPr>
              <a:t>‹#›</a:t>
            </a:fld>
            <a:endParaRPr lang="en-US">
              <a:solidFill>
                <a:srgbClr val="000000"/>
              </a:solidFill>
            </a:endParaRPr>
          </a:p>
        </p:txBody>
      </p:sp>
    </p:spTree>
    <p:extLst>
      <p:ext uri="{BB962C8B-B14F-4D97-AF65-F5344CB8AC3E}">
        <p14:creationId xmlns:p14="http://schemas.microsoft.com/office/powerpoint/2010/main" val="4059830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灯片编号占位符 5"/>
          <p:cNvSpPr>
            <a:spLocks noGrp="1"/>
          </p:cNvSpPr>
          <p:nvPr>
            <p:ph type="sldNum" sz="quarter" idx="10"/>
          </p:nvPr>
        </p:nvSpPr>
        <p:spPr/>
        <p:txBody>
          <a:bodyPr/>
          <a:lstStyle>
            <a:lvl1pPr>
              <a:defRPr/>
            </a:lvl1pPr>
          </a:lstStyle>
          <a:p>
            <a:fld id="{4D64C537-121C-4843-9E7F-8388180FA417}"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791584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5"/>
          <p:cNvSpPr>
            <a:spLocks noGrp="1"/>
          </p:cNvSpPr>
          <p:nvPr>
            <p:ph type="sldNum" sz="quarter" idx="10"/>
          </p:nvPr>
        </p:nvSpPr>
        <p:spPr/>
        <p:txBody>
          <a:bodyPr/>
          <a:lstStyle>
            <a:lvl1pPr>
              <a:defRPr/>
            </a:lvl1pPr>
          </a:lstStyle>
          <a:p>
            <a:fld id="{657AAD40-FB58-41F2-9581-4E14E5FF4271}"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1353795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灯片编号占位符 5"/>
          <p:cNvSpPr>
            <a:spLocks noGrp="1"/>
          </p:cNvSpPr>
          <p:nvPr>
            <p:ph type="sldNum" sz="quarter" idx="10"/>
          </p:nvPr>
        </p:nvSpPr>
        <p:spPr/>
        <p:txBody>
          <a:bodyPr/>
          <a:lstStyle>
            <a:lvl1pPr>
              <a:defRPr/>
            </a:lvl1pPr>
          </a:lstStyle>
          <a:p>
            <a:fld id="{4428BADD-AAD8-45A5-BC94-702C943D92C5}"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15351182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1" y="981076"/>
            <a:ext cx="5676900" cy="541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4901" y="981076"/>
            <a:ext cx="5676900" cy="541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灯片编号占位符 5"/>
          <p:cNvSpPr>
            <a:spLocks noGrp="1"/>
          </p:cNvSpPr>
          <p:nvPr>
            <p:ph type="sldNum" sz="quarter" idx="10"/>
          </p:nvPr>
        </p:nvSpPr>
        <p:spPr/>
        <p:txBody>
          <a:bodyPr/>
          <a:lstStyle>
            <a:lvl1pPr>
              <a:defRPr/>
            </a:lvl1pPr>
          </a:lstStyle>
          <a:p>
            <a:fld id="{6A0D2121-0EF1-4003-90A9-F3CAA7E99A7D}"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2270880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灯片编号占位符 5"/>
          <p:cNvSpPr>
            <a:spLocks noGrp="1"/>
          </p:cNvSpPr>
          <p:nvPr>
            <p:ph type="sldNum" sz="quarter" idx="10"/>
          </p:nvPr>
        </p:nvSpPr>
        <p:spPr/>
        <p:txBody>
          <a:bodyPr/>
          <a:lstStyle>
            <a:lvl1pPr>
              <a:defRPr/>
            </a:lvl1pPr>
          </a:lstStyle>
          <a:p>
            <a:fld id="{187D6280-4A98-4945-86AA-50877814E74C}"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1474835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灯片编号占位符 5"/>
          <p:cNvSpPr>
            <a:spLocks noGrp="1"/>
          </p:cNvSpPr>
          <p:nvPr>
            <p:ph type="sldNum" sz="quarter" idx="10"/>
          </p:nvPr>
        </p:nvSpPr>
        <p:spPr/>
        <p:txBody>
          <a:bodyPr/>
          <a:lstStyle>
            <a:lvl1pPr>
              <a:defRPr/>
            </a:lvl1pPr>
          </a:lstStyle>
          <a:p>
            <a:fld id="{715F1791-64A2-4FA5-8C36-005324875A15}"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3220865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7"/>
          <p:cNvGraphicFramePr>
            <a:graphicFrameLocks/>
          </p:cNvGraphicFramePr>
          <p:nvPr userDrawn="1"/>
        </p:nvGraphicFramePr>
        <p:xfrm>
          <a:off x="527051" y="2781300"/>
          <a:ext cx="11379200" cy="76200"/>
        </p:xfrm>
        <a:graphic>
          <a:graphicData uri="http://schemas.openxmlformats.org/presentationml/2006/ole">
            <mc:AlternateContent xmlns:mc="http://schemas.openxmlformats.org/markup-compatibility/2006">
              <mc:Choice xmlns:v="urn:schemas-microsoft-com:vml" Requires="v">
                <p:oleObj spid="_x0000_s46224" name="Clip" r:id="rId3" imgW="6857143" imgH="48963" progId="MS_ClipArt_Gallery.2">
                  <p:embed/>
                </p:oleObj>
              </mc:Choice>
              <mc:Fallback>
                <p:oleObj name="Clip" r:id="rId3" imgW="6857143" imgH="4896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1" y="2781300"/>
                        <a:ext cx="113792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 name="Object 8"/>
          <p:cNvGraphicFramePr>
            <a:graphicFrameLocks noChangeAspect="1"/>
          </p:cNvGraphicFramePr>
          <p:nvPr userDrawn="1"/>
        </p:nvGraphicFramePr>
        <p:xfrm>
          <a:off x="11626851" y="2209801"/>
          <a:ext cx="565149" cy="568325"/>
        </p:xfrm>
        <a:graphic>
          <a:graphicData uri="http://schemas.openxmlformats.org/presentationml/2006/ole">
            <mc:AlternateContent xmlns:mc="http://schemas.openxmlformats.org/markup-compatibility/2006">
              <mc:Choice xmlns:v="urn:schemas-microsoft-com:vml" Requires="v">
                <p:oleObj spid="_x0000_s46225" name="Photo Editor Photo" r:id="rId5" imgW="504762" imgH="676369" progId="MSPhotoEd.3">
                  <p:embed/>
                </p:oleObj>
              </mc:Choice>
              <mc:Fallback>
                <p:oleObj name="Photo Editor Photo" r:id="rId5" imgW="504762" imgH="676369"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26851" y="2209801"/>
                        <a:ext cx="565149"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5474" name="Rectangle 2"/>
          <p:cNvSpPr>
            <a:spLocks noGrp="1" noChangeArrowheads="1"/>
          </p:cNvSpPr>
          <p:nvPr>
            <p:ph type="ctrTitle"/>
          </p:nvPr>
        </p:nvSpPr>
        <p:spPr>
          <a:xfrm>
            <a:off x="1151467" y="368300"/>
            <a:ext cx="10363200" cy="2089150"/>
          </a:xfrm>
        </p:spPr>
        <p:txBody>
          <a:bodyPr/>
          <a:lstStyle>
            <a:lvl1pPr>
              <a:defRPr sz="4000">
                <a:latin typeface="Berlin Sans FB Demi" pitchFamily="34" charset="0"/>
              </a:defRPr>
            </a:lvl1pPr>
          </a:lstStyle>
          <a:p>
            <a:r>
              <a:rPr lang="en-US" dirty="0"/>
              <a:t>Click to edit Master title style</a:t>
            </a:r>
          </a:p>
        </p:txBody>
      </p:sp>
      <p:sp>
        <p:nvSpPr>
          <p:cNvPr id="105475" name="Rectangle 3"/>
          <p:cNvSpPr>
            <a:spLocks noGrp="1" noChangeArrowheads="1"/>
          </p:cNvSpPr>
          <p:nvPr>
            <p:ph type="subTitle" idx="1"/>
          </p:nvPr>
        </p:nvSpPr>
        <p:spPr>
          <a:xfrm>
            <a:off x="1919817" y="3681414"/>
            <a:ext cx="8534400" cy="2124075"/>
          </a:xfrm>
        </p:spPr>
        <p:txBody>
          <a:bodyPr/>
          <a:lstStyle>
            <a:lvl1pPr marL="0" indent="0" algn="ctr">
              <a:buFont typeface="Wingdings" pitchFamily="2" charset="2"/>
              <a:buNone/>
              <a:defRPr/>
            </a:lvl1pPr>
          </a:lstStyle>
          <a:p>
            <a:r>
              <a:rPr lang="en-US"/>
              <a:t>Click to edit Master subtitle style</a:t>
            </a:r>
          </a:p>
        </p:txBody>
      </p:sp>
      <p:sp>
        <p:nvSpPr>
          <p:cNvPr id="6" name="Rectangle 4"/>
          <p:cNvSpPr>
            <a:spLocks noGrp="1" noChangeArrowheads="1"/>
          </p:cNvSpPr>
          <p:nvPr>
            <p:ph type="dt" sz="half" idx="10"/>
          </p:nvPr>
        </p:nvSpPr>
        <p:spPr bwMode="auto">
          <a:xfrm>
            <a:off x="0" y="6381750"/>
            <a:ext cx="28448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i="0" smtClean="0">
                <a:latin typeface="Tahoma" panose="020B0604030504040204" pitchFamily="34" charset="0"/>
              </a:defRPr>
            </a:lvl1pPr>
          </a:lstStyle>
          <a:p>
            <a:pPr defTabSz="914400" fontAlgn="base">
              <a:spcBef>
                <a:spcPct val="0"/>
              </a:spcBef>
              <a:spcAft>
                <a:spcPct val="0"/>
              </a:spcAft>
              <a:defRPr/>
            </a:pPr>
            <a:fld id="{AD64EFCA-CBA6-432F-9135-085CB31A6036}" type="datetime1">
              <a:rPr lang="en-US" altLang="en-US" smtClean="0">
                <a:solidFill>
                  <a:srgbClr val="000000"/>
                </a:solidFill>
                <a:ea typeface="MS PGothic" panose="020B0600070205080204" pitchFamily="34" charset="-128"/>
              </a:rPr>
              <a:pPr defTabSz="914400" fontAlgn="base">
                <a:spcBef>
                  <a:spcPct val="0"/>
                </a:spcBef>
                <a:spcAft>
                  <a:spcPct val="0"/>
                </a:spcAft>
                <a:defRPr/>
              </a:pPr>
              <a:t>4/7/2016</a:t>
            </a:fld>
            <a:endParaRPr lang="en-US" altLang="en-US">
              <a:solidFill>
                <a:srgbClr val="000000"/>
              </a:solidFill>
              <a:ea typeface="MS PGothic" panose="020B0600070205080204" pitchFamily="34" charset="-128"/>
            </a:endParaRPr>
          </a:p>
        </p:txBody>
      </p:sp>
      <p:sp>
        <p:nvSpPr>
          <p:cNvPr id="7" name="Rectangle 5"/>
          <p:cNvSpPr>
            <a:spLocks noGrp="1" noChangeArrowheads="1"/>
          </p:cNvSpPr>
          <p:nvPr>
            <p:ph type="ftr" sz="quarter" idx="11"/>
          </p:nvPr>
        </p:nvSpPr>
        <p:spPr bwMode="auto">
          <a:xfrm>
            <a:off x="4127500" y="6381750"/>
            <a:ext cx="3860800" cy="47625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200" i="0">
                <a:latin typeface="Tahoma" pitchFamily="34" charset="0"/>
                <a:ea typeface="+mn-ea"/>
                <a:cs typeface="+mn-cs"/>
              </a:defRPr>
            </a:lvl1pPr>
          </a:lstStyle>
          <a:p>
            <a:pPr defTabSz="914400" fontAlgn="base">
              <a:spcBef>
                <a:spcPct val="0"/>
              </a:spcBef>
              <a:spcAft>
                <a:spcPct val="0"/>
              </a:spcAft>
              <a:defRPr/>
            </a:pPr>
            <a:r>
              <a:rPr lang="en-US" smtClean="0">
                <a:solidFill>
                  <a:srgbClr val="000000"/>
                </a:solidFill>
              </a:rPr>
              <a:t>CS512: Introduction</a:t>
            </a:r>
            <a:endParaRPr lang="en-US">
              <a:solidFill>
                <a:srgbClr val="000000"/>
              </a:solidFill>
            </a:endParaRPr>
          </a:p>
        </p:txBody>
      </p:sp>
      <p:sp>
        <p:nvSpPr>
          <p:cNvPr id="8" name="Rectangle 6"/>
          <p:cNvSpPr>
            <a:spLocks noGrp="1" noChangeArrowheads="1"/>
          </p:cNvSpPr>
          <p:nvPr>
            <p:ph type="sldNum" sz="quarter" idx="12"/>
          </p:nvPr>
        </p:nvSpPr>
        <p:spPr>
          <a:xfrm>
            <a:off x="9347200" y="6381750"/>
            <a:ext cx="2844800" cy="476250"/>
          </a:xfrm>
        </p:spPr>
        <p:txBody>
          <a:bodyPr/>
          <a:lstStyle>
            <a:lvl1pPr>
              <a:defRPr smtClean="0"/>
            </a:lvl1pPr>
          </a:lstStyle>
          <a:p>
            <a:pPr>
              <a:defRPr/>
            </a:pPr>
            <a:fld id="{D594234C-8AED-4A12-8B1E-ACB9B76452B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86148394"/>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fld id="{17860111-2BF7-4849-B0B5-16D273E1DABB}"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20718167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灯片编号占位符 5"/>
          <p:cNvSpPr>
            <a:spLocks noGrp="1"/>
          </p:cNvSpPr>
          <p:nvPr>
            <p:ph type="sldNum" sz="quarter" idx="10"/>
          </p:nvPr>
        </p:nvSpPr>
        <p:spPr/>
        <p:txBody>
          <a:bodyPr/>
          <a:lstStyle>
            <a:lvl1pPr>
              <a:defRPr/>
            </a:lvl1pPr>
          </a:lstStyle>
          <a:p>
            <a:fld id="{B9B19D23-DC7F-4FA5-9EC6-53156B7D4E30}"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38449594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灯片编号占位符 5"/>
          <p:cNvSpPr>
            <a:spLocks noGrp="1"/>
          </p:cNvSpPr>
          <p:nvPr>
            <p:ph type="sldNum" sz="quarter" idx="10"/>
          </p:nvPr>
        </p:nvSpPr>
        <p:spPr/>
        <p:txBody>
          <a:bodyPr/>
          <a:lstStyle>
            <a:lvl1pPr>
              <a:defRPr/>
            </a:lvl1pPr>
          </a:lstStyle>
          <a:p>
            <a:fld id="{A1E66B37-00CE-401C-A75F-94E5DBC46143}"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1669284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5"/>
          <p:cNvSpPr>
            <a:spLocks noGrp="1"/>
          </p:cNvSpPr>
          <p:nvPr>
            <p:ph type="sldNum" sz="quarter" idx="10"/>
          </p:nvPr>
        </p:nvSpPr>
        <p:spPr/>
        <p:txBody>
          <a:bodyPr/>
          <a:lstStyle>
            <a:lvl1pPr>
              <a:defRPr/>
            </a:lvl1pPr>
          </a:lstStyle>
          <a:p>
            <a:fld id="{128B5D64-3C5B-4F09-B8B3-BDA4B1CCA305}"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379518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115888"/>
            <a:ext cx="3048000" cy="6284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15888"/>
            <a:ext cx="8940800" cy="6284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灯片编号占位符 5"/>
          <p:cNvSpPr>
            <a:spLocks noGrp="1"/>
          </p:cNvSpPr>
          <p:nvPr>
            <p:ph type="sldNum" sz="quarter" idx="10"/>
          </p:nvPr>
        </p:nvSpPr>
        <p:spPr/>
        <p:txBody>
          <a:bodyPr/>
          <a:lstStyle>
            <a:lvl1pPr>
              <a:defRPr/>
            </a:lvl1pPr>
          </a:lstStyle>
          <a:p>
            <a:fld id="{DBA6A0FC-D5C6-481F-921C-49CDD289C4EE}" type="slidenum">
              <a:rPr lang="zh-CN" altLang="en-US">
                <a:solidFill>
                  <a:srgbClr val="000000"/>
                </a:solidFill>
              </a:rPr>
              <a:pPr/>
              <a:t>‹#›</a:t>
            </a:fld>
            <a:r>
              <a:rPr lang="en-US" altLang="zh-CN" sz="1200">
                <a:solidFill>
                  <a:srgbClr val="000000"/>
                </a:solidFill>
                <a:latin typeface="SimSun" panose="02010600030101010101" pitchFamily="2" charset="-122"/>
              </a:rPr>
              <a:t> </a:t>
            </a:r>
          </a:p>
        </p:txBody>
      </p:sp>
    </p:spTree>
    <p:extLst>
      <p:ext uri="{BB962C8B-B14F-4D97-AF65-F5344CB8AC3E}">
        <p14:creationId xmlns:p14="http://schemas.microsoft.com/office/powerpoint/2010/main" val="138426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4/7/2016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41406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63" indent="-461963">
              <a:defRPr sz="2800"/>
            </a:lvl1pPr>
            <a:lvl2pPr marL="738188" indent="-538163">
              <a:defRPr sz="2800"/>
            </a:lvl2pPr>
            <a:lvl3pPr marL="858838" indent="-474663">
              <a:defRPr sz="2800"/>
            </a:lvl3pPr>
            <a:lvl4pPr marL="1144588" indent="-522288">
              <a:defRPr sz="2800"/>
            </a:lvl4pPr>
            <a:lvl5pPr marL="1376363" indent="-508000">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207930506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820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468759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00166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1"/>
            <a:ext cx="11277600" cy="860425"/>
          </a:xfrm>
        </p:spPr>
        <p:txBody>
          <a:bodyPr/>
          <a:lstStyle>
            <a:lvl1pPr>
              <a:defRPr>
                <a:latin typeface="Arial Rounded MT Bold" panose="020F07040305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pPr>
              <a:defRPr/>
            </a:pPr>
            <a:fld id="{BCE3B847-0806-4ABE-84F7-9E03FA8A472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60889092"/>
      </p:ext>
    </p:extLst>
  </p:cSld>
  <p:clrMapOvr>
    <a:masterClrMapping/>
  </p:clrMapOvr>
  <p:transition>
    <p:zo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383541680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4/7/2016</a:t>
            </a:fld>
            <a:endParaRPr lang="en-US" dirty="0">
              <a:solidFill>
                <a:srgbClr val="000000"/>
              </a:solidFill>
            </a:endParaRPr>
          </a:p>
        </p:txBody>
      </p:sp>
      <p:sp>
        <p:nvSpPr>
          <p:cNvPr id="8" name="Footer Placeholder 7"/>
          <p:cNvSpPr>
            <a:spLocks noGrp="1"/>
          </p:cNvSpPr>
          <p:nvPr>
            <p:ph type="ftr" sz="quarter" idx="11"/>
          </p:nvPr>
        </p:nvSpPr>
        <p:spPr>
          <a:xfrm>
            <a:off x="3686186" y="6459786"/>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77268954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3" y="6459786"/>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4/7/2016</a:t>
            </a:fld>
            <a:endParaRPr lang="en-US" dirty="0">
              <a:solidFill>
                <a:srgbClr val="000000"/>
              </a:solidFill>
            </a:endParaRPr>
          </a:p>
        </p:txBody>
      </p:sp>
      <p:sp>
        <p:nvSpPr>
          <p:cNvPr id="6" name="Footer Placeholder 5"/>
          <p:cNvSpPr>
            <a:spLocks noGrp="1"/>
          </p:cNvSpPr>
          <p:nvPr>
            <p:ph type="ftr" sz="quarter" idx="11"/>
          </p:nvPr>
        </p:nvSpPr>
        <p:spPr>
          <a:xfrm>
            <a:off x="4800600" y="6459786"/>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236212843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38" tIns="0" rIns="91438"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 y="1"/>
            <a:ext cx="12191985" cy="4915076"/>
          </a:xfrm>
          <a:blipFill>
            <a:blip r:embed="rId2"/>
            <a:stretch>
              <a:fillRect/>
            </a:stretch>
          </a:blipFill>
        </p:spPr>
        <p:txBody>
          <a:bodyPr lIns="457189" tIns="457189"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38" tIns="0" rIns="91438"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B6B361E-9349-48BF-A2EB-601B2C053CB0}" type="datetime1">
              <a:rPr lang="en-US" smtClean="0">
                <a:solidFill>
                  <a:srgbClr val="000000"/>
                </a:solidFill>
              </a:rPr>
              <a:pPr defTabSz="457189"/>
              <a:t>4/7/2016</a:t>
            </a:fld>
            <a:endParaRPr lang="en-US" dirty="0">
              <a:solidFill>
                <a:srgbClr val="000000"/>
              </a:solidFill>
            </a:endParaRPr>
          </a:p>
        </p:txBody>
      </p:sp>
      <p:sp>
        <p:nvSpPr>
          <p:cNvPr id="6" name="Footer Placeholder 5"/>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404690426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308574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14778"/>
            <a:ext cx="7734300" cy="5757423"/>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1F56B9F7-9E1C-4C33-AB30-BDE552BC588B}" type="datetime1">
              <a:rPr lang="en-US" smtClean="0">
                <a:solidFill>
                  <a:srgbClr val="000000"/>
                </a:solidFill>
              </a:rPr>
              <a:pPr defTabSz="457189"/>
              <a:t>4/7/2016</a:t>
            </a:fld>
            <a:endParaRPr lang="en-US" dirty="0">
              <a:solidFill>
                <a:srgbClr val="000000"/>
              </a:solidFill>
            </a:endParaRPr>
          </a:p>
        </p:txBody>
      </p:sp>
      <p:sp>
        <p:nvSpPr>
          <p:cNvPr id="5" name="Footer Placeholder 4"/>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18860210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b="1" cap="all" spc="200" baseline="0">
                <a:solidFill>
                  <a:schemeClr val="tx1"/>
                </a:solidFill>
                <a:latin typeface="Berlin Sans FB Demi" panose="020E0802020502020306"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25432040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4"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63" indent="-461963">
              <a:defRPr sz="2800"/>
            </a:lvl1pPr>
            <a:lvl2pPr marL="738188" indent="-538163">
              <a:defRPr sz="2800"/>
            </a:lvl2pPr>
            <a:lvl3pPr marL="858838" indent="-474663">
              <a:defRPr sz="2800"/>
            </a:lvl3pPr>
            <a:lvl4pPr marL="1144588" indent="-522288">
              <a:defRPr sz="2800"/>
            </a:lvl4pPr>
            <a:lvl5pPr marL="1376363" indent="-508000">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220605407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083621"/>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0686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13D4CE6A-C3B8-45D6-8B26-0F8E63CF881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241458800"/>
      </p:ext>
    </p:extLst>
  </p:cSld>
  <p:clrMapOvr>
    <a:masterClrMapping/>
  </p:clrMapOvr>
  <p:transition>
    <p:zo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63044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14225707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7" y="6492878"/>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4/7/2016</a:t>
            </a:fld>
            <a:endParaRPr lang="en-US" dirty="0">
              <a:solidFill>
                <a:srgbClr val="000000"/>
              </a:solidFill>
            </a:endParaRPr>
          </a:p>
        </p:txBody>
      </p:sp>
      <p:sp>
        <p:nvSpPr>
          <p:cNvPr id="8" name="Footer Placeholder 7"/>
          <p:cNvSpPr>
            <a:spLocks noGrp="1"/>
          </p:cNvSpPr>
          <p:nvPr>
            <p:ph type="ftr" sz="quarter" idx="11"/>
          </p:nvPr>
        </p:nvSpPr>
        <p:spPr>
          <a:xfrm>
            <a:off x="3686187" y="6459788"/>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2" y="6492878"/>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308513512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4" y="6459788"/>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4/7/2016</a:t>
            </a:fld>
            <a:endParaRPr lang="en-US" dirty="0">
              <a:solidFill>
                <a:srgbClr val="000000"/>
              </a:solidFill>
            </a:endParaRPr>
          </a:p>
        </p:txBody>
      </p:sp>
      <p:sp>
        <p:nvSpPr>
          <p:cNvPr id="6" name="Footer Placeholder 5"/>
          <p:cNvSpPr>
            <a:spLocks noGrp="1"/>
          </p:cNvSpPr>
          <p:nvPr>
            <p:ph type="ftr" sz="quarter" idx="11"/>
          </p:nvPr>
        </p:nvSpPr>
        <p:spPr>
          <a:xfrm>
            <a:off x="4800600" y="6459788"/>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2" y="6492878"/>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1244207019"/>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4864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3716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0"/>
            <a:ext cx="5486400" cy="2476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2061"/>
          <p:cNvSpPr>
            <a:spLocks noGrp="1" noChangeArrowheads="1"/>
          </p:cNvSpPr>
          <p:nvPr>
            <p:ph type="sldNum" sz="quarter" idx="10"/>
          </p:nvPr>
        </p:nvSpPr>
        <p:spPr>
          <a:xfrm>
            <a:off x="11277600" y="6477000"/>
            <a:ext cx="914400" cy="381000"/>
          </a:xfrm>
          <a:prstGeom prst="rect">
            <a:avLst/>
          </a:prstGeom>
          <a:ln/>
        </p:spPr>
        <p:txBody>
          <a:bodyPr/>
          <a:lstStyle>
            <a:lvl1pPr>
              <a:defRPr/>
            </a:lvl1pPr>
          </a:lstStyle>
          <a:p>
            <a:pPr defTabSz="457189">
              <a:defRPr/>
            </a:pPr>
            <a:fld id="{A202CC86-93B0-4433-BB82-3B4544800CD0}" type="slidenum">
              <a:rPr lang="en-US">
                <a:solidFill>
                  <a:srgbClr val="000000"/>
                </a:solidFill>
              </a:rPr>
              <a:pPr defTabSz="457189">
                <a:defRPr/>
              </a:pPr>
              <a:t>‹#›</a:t>
            </a:fld>
            <a:endParaRPr lang="en-US">
              <a:solidFill>
                <a:srgbClr val="000000"/>
              </a:solidFill>
            </a:endParaRPr>
          </a:p>
        </p:txBody>
      </p:sp>
    </p:spTree>
    <p:extLst>
      <p:ext uri="{BB962C8B-B14F-4D97-AF65-F5344CB8AC3E}">
        <p14:creationId xmlns:p14="http://schemas.microsoft.com/office/powerpoint/2010/main" val="123881985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78367" y="1412875"/>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18767" y="1412875"/>
            <a:ext cx="5537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pPr>
              <a:defRPr/>
            </a:pPr>
            <a:fld id="{3664CE93-EC6B-4AB5-B6CF-26AC23F1DAE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6114991"/>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pPr>
              <a:defRPr/>
            </a:pPr>
            <a:fld id="{B03EFC49-4CD9-4F58-8542-A0B82E1B8F3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17163905"/>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pPr>
              <a:defRPr/>
            </a:pPr>
            <a:fld id="{D603AC57-8836-4BF9-AC44-C575418DA15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0728061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79DDA0D4-63A2-4452-BC32-4C29A07E683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887719147"/>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2.xml"/><Relationship Id="rId1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oleObject" Target="../embeddings/oleObject2.bin"/><Relationship Id="rId2" Type="http://schemas.openxmlformats.org/officeDocument/2006/relationships/slideLayout" Target="../slideLayouts/slideLayout4.xml"/><Relationship Id="rId16"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oleObject" Target="../embeddings/oleObject1.bin"/><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Lst>
  <p:timing>
    <p:tnLst>
      <p:par>
        <p:cTn id="1" dur="indefinite" restart="never" nodeType="tmRoot"/>
      </p:par>
    </p:tnLst>
  </p:timing>
  <p:hf hdr="0" ftr="0" dt="0"/>
  <p:txStyles>
    <p:titleStyle>
      <a:lvl1pPr algn="ctr" defTabSz="914354" rtl="0" eaLnBrk="1" latinLnBrk="0" hangingPunct="1">
        <a:lnSpc>
          <a:spcPct val="85000"/>
        </a:lnSpc>
        <a:spcBef>
          <a:spcPct val="0"/>
        </a:spcBef>
        <a:buNone/>
        <a:defRPr sz="4000" b="1"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016000" y="228601"/>
            <a:ext cx="1028911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4"/>
          <p:cNvSpPr>
            <a:spLocks noGrp="1" noChangeArrowheads="1"/>
          </p:cNvSpPr>
          <p:nvPr>
            <p:ph type="body" idx="1"/>
          </p:nvPr>
        </p:nvSpPr>
        <p:spPr bwMode="auto">
          <a:xfrm>
            <a:off x="478367" y="1412875"/>
            <a:ext cx="11277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75783" name="Rectangle 7"/>
          <p:cNvSpPr>
            <a:spLocks noGrp="1" noChangeArrowheads="1"/>
          </p:cNvSpPr>
          <p:nvPr>
            <p:ph type="sldNum" sz="quarter" idx="4"/>
          </p:nvPr>
        </p:nvSpPr>
        <p:spPr bwMode="auto">
          <a:xfrm>
            <a:off x="96520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i="0" smtClean="0">
                <a:latin typeface="Tahoma" panose="020B0604030504040204" pitchFamily="34" charset="0"/>
              </a:defRPr>
            </a:lvl1pPr>
          </a:lstStyle>
          <a:p>
            <a:pPr defTabSz="914400" fontAlgn="base">
              <a:spcBef>
                <a:spcPct val="0"/>
              </a:spcBef>
              <a:spcAft>
                <a:spcPct val="0"/>
              </a:spcAft>
              <a:defRPr/>
            </a:pPr>
            <a:fld id="{A24C3108-8E62-44CC-A1A0-7B0791578C82}" type="slidenum">
              <a:rPr lang="en-US" altLang="en-US" smtClean="0">
                <a:solidFill>
                  <a:srgbClr val="000000"/>
                </a:solidFill>
                <a:ea typeface="MS PGothic" panose="020B0600070205080204" pitchFamily="34" charset="-128"/>
              </a:rPr>
              <a:pPr defTabSz="914400" fontAlgn="base">
                <a:spcBef>
                  <a:spcPct val="0"/>
                </a:spcBef>
                <a:spcAft>
                  <a:spcPct val="0"/>
                </a:spcAft>
                <a:defRPr/>
              </a:pPr>
              <a:t>‹#›</a:t>
            </a:fld>
            <a:endParaRPr lang="en-US" altLang="en-US">
              <a:solidFill>
                <a:srgbClr val="000000"/>
              </a:solidFill>
              <a:ea typeface="MS PGothic" panose="020B0600070205080204" pitchFamily="34" charset="-128"/>
            </a:endParaRPr>
          </a:p>
        </p:txBody>
      </p:sp>
      <p:graphicFrame>
        <p:nvGraphicFramePr>
          <p:cNvPr id="1029" name="Object 8"/>
          <p:cNvGraphicFramePr>
            <a:graphicFrameLocks/>
          </p:cNvGraphicFramePr>
          <p:nvPr/>
        </p:nvGraphicFramePr>
        <p:xfrm>
          <a:off x="431800" y="1160463"/>
          <a:ext cx="11379200" cy="76200"/>
        </p:xfrm>
        <a:graphic>
          <a:graphicData uri="http://schemas.openxmlformats.org/presentationml/2006/ole">
            <mc:AlternateContent xmlns:mc="http://schemas.openxmlformats.org/markup-compatibility/2006">
              <mc:Choice xmlns:v="urn:schemas-microsoft-com:vml" Requires="v">
                <p:oleObj spid="_x0000_s45200" name="Clip" r:id="rId15" imgW="6857143" imgH="48963" progId="MS_ClipArt_Gallery.2">
                  <p:embed/>
                </p:oleObj>
              </mc:Choice>
              <mc:Fallback>
                <p:oleObj name="Clip" r:id="rId15" imgW="6857143" imgH="48963" progId="MS_ClipArt_Gallery.2">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800" y="1160463"/>
                        <a:ext cx="113792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030" name="Object 9"/>
          <p:cNvGraphicFramePr>
            <a:graphicFrameLocks noChangeAspect="1"/>
          </p:cNvGraphicFramePr>
          <p:nvPr/>
        </p:nvGraphicFramePr>
        <p:xfrm>
          <a:off x="11779251" y="762001"/>
          <a:ext cx="412749" cy="415925"/>
        </p:xfrm>
        <a:graphic>
          <a:graphicData uri="http://schemas.openxmlformats.org/presentationml/2006/ole">
            <mc:AlternateContent xmlns:mc="http://schemas.openxmlformats.org/markup-compatibility/2006">
              <mc:Choice xmlns:v="urn:schemas-microsoft-com:vml" Requires="v">
                <p:oleObj spid="_x0000_s45201" name="Photo Editor Photo" r:id="rId17" imgW="504762" imgH="676369" progId="MSPhotoEd.3">
                  <p:embed/>
                </p:oleObj>
              </mc:Choice>
              <mc:Fallback>
                <p:oleObj name="Photo Editor Photo" r:id="rId17" imgW="504762" imgH="676369" progId="MSPhotoEd.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779251" y="762001"/>
                        <a:ext cx="412749"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5302891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Lst>
  <p:transition>
    <p:zoom/>
  </p:transition>
  <p:timing>
    <p:tnLst>
      <p:par>
        <p:cTn id="1" dur="indefinite" restart="never" nodeType="tmRoot"/>
      </p:par>
    </p:tnLst>
  </p:timing>
  <p:hf hdr="0"/>
  <p:txStyles>
    <p:titleStyle>
      <a:lvl1pPr algn="ctr" rtl="0" eaLnBrk="0" fontAlgn="base" hangingPunct="0">
        <a:spcBef>
          <a:spcPct val="0"/>
        </a:spcBef>
        <a:spcAft>
          <a:spcPct val="0"/>
        </a:spcAft>
        <a:defRPr sz="3600" b="1">
          <a:solidFill>
            <a:schemeClr val="tx2"/>
          </a:solidFill>
          <a:latin typeface="+mj-lt"/>
          <a:ea typeface="MS PGothic" panose="020B0600070205080204" pitchFamily="34" charset="-128"/>
          <a:cs typeface="+mj-cs"/>
        </a:defRPr>
      </a:lvl1pPr>
      <a:lvl2pPr algn="ctr" rtl="0" eaLnBrk="0" fontAlgn="base" hangingPunct="0">
        <a:spcBef>
          <a:spcPct val="0"/>
        </a:spcBef>
        <a:spcAft>
          <a:spcPct val="0"/>
        </a:spcAft>
        <a:defRPr sz="3600" b="1">
          <a:solidFill>
            <a:schemeClr val="tx2"/>
          </a:solidFill>
          <a:latin typeface="Arial" charset="0"/>
          <a:ea typeface="MS PGothic" panose="020B0600070205080204" pitchFamily="34" charset="-128"/>
        </a:defRPr>
      </a:lvl2pPr>
      <a:lvl3pPr algn="ctr" rtl="0" eaLnBrk="0" fontAlgn="base" hangingPunct="0">
        <a:spcBef>
          <a:spcPct val="0"/>
        </a:spcBef>
        <a:spcAft>
          <a:spcPct val="0"/>
        </a:spcAft>
        <a:defRPr sz="3600" b="1">
          <a:solidFill>
            <a:schemeClr val="tx2"/>
          </a:solidFill>
          <a:latin typeface="Arial" charset="0"/>
          <a:ea typeface="MS PGothic" panose="020B0600070205080204" pitchFamily="34" charset="-128"/>
        </a:defRPr>
      </a:lvl3pPr>
      <a:lvl4pPr algn="ctr" rtl="0" eaLnBrk="0" fontAlgn="base" hangingPunct="0">
        <a:spcBef>
          <a:spcPct val="0"/>
        </a:spcBef>
        <a:spcAft>
          <a:spcPct val="0"/>
        </a:spcAft>
        <a:defRPr sz="3600" b="1">
          <a:solidFill>
            <a:schemeClr val="tx2"/>
          </a:solidFill>
          <a:latin typeface="Arial" charset="0"/>
          <a:ea typeface="MS PGothic" panose="020B0600070205080204" pitchFamily="34" charset="-128"/>
        </a:defRPr>
      </a:lvl4pPr>
      <a:lvl5pPr algn="ctr" rtl="0" eaLnBrk="0" fontAlgn="base" hangingPunct="0">
        <a:spcBef>
          <a:spcPct val="0"/>
        </a:spcBef>
        <a:spcAft>
          <a:spcPct val="0"/>
        </a:spcAft>
        <a:defRPr sz="3600" b="1">
          <a:solidFill>
            <a:schemeClr val="tx2"/>
          </a:solidFill>
          <a:latin typeface="Arial" charset="0"/>
          <a:ea typeface="MS PGothic" panose="020B0600070205080204" pitchFamily="34" charset="-128"/>
        </a:defRPr>
      </a:lvl5pPr>
      <a:lvl6pPr marL="457200" algn="ctr" rtl="0" fontAlgn="base">
        <a:spcBef>
          <a:spcPct val="0"/>
        </a:spcBef>
        <a:spcAft>
          <a:spcPct val="0"/>
        </a:spcAft>
        <a:defRPr sz="3600" b="1">
          <a:solidFill>
            <a:schemeClr val="tx2"/>
          </a:solidFill>
          <a:latin typeface="Arial" charset="0"/>
        </a:defRPr>
      </a:lvl6pPr>
      <a:lvl7pPr marL="914400" algn="ctr" rtl="0" fontAlgn="base">
        <a:spcBef>
          <a:spcPct val="0"/>
        </a:spcBef>
        <a:spcAft>
          <a:spcPct val="0"/>
        </a:spcAft>
        <a:defRPr sz="3600" b="1">
          <a:solidFill>
            <a:schemeClr val="tx2"/>
          </a:solidFill>
          <a:latin typeface="Arial" charset="0"/>
        </a:defRPr>
      </a:lvl7pPr>
      <a:lvl8pPr marL="1371600" algn="ctr" rtl="0" fontAlgn="base">
        <a:spcBef>
          <a:spcPct val="0"/>
        </a:spcBef>
        <a:spcAft>
          <a:spcPct val="0"/>
        </a:spcAft>
        <a:defRPr sz="3600" b="1">
          <a:solidFill>
            <a:schemeClr val="tx2"/>
          </a:solidFill>
          <a:latin typeface="Arial" charset="0"/>
        </a:defRPr>
      </a:lvl8pPr>
      <a:lvl9pPr marL="1828800" algn="ctr" rtl="0" fontAlgn="base">
        <a:spcBef>
          <a:spcPct val="0"/>
        </a:spcBef>
        <a:spcAft>
          <a:spcPct val="0"/>
        </a:spcAft>
        <a:defRPr sz="3600" b="1">
          <a:solidFill>
            <a:schemeClr val="tx2"/>
          </a:solidFill>
          <a:latin typeface="Arial" charset="0"/>
        </a:defRPr>
      </a:lvl9pPr>
    </p:titleStyle>
    <p:bodyStyle>
      <a:lvl1pPr marL="342900" indent="-342900" algn="l" rtl="0" eaLnBrk="0" fontAlgn="base" hangingPunct="0">
        <a:lnSpc>
          <a:spcPct val="8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mn-lt"/>
          <a:ea typeface="MS PGothic" panose="020B0600070205080204" pitchFamily="34" charset="-128"/>
          <a:cs typeface="+mn-cs"/>
        </a:defRPr>
      </a:lvl1pPr>
      <a:lvl2pPr marL="742950" indent="-285750" algn="l" rtl="0" eaLnBrk="0" fontAlgn="base" hangingPunct="0">
        <a:lnSpc>
          <a:spcPct val="80000"/>
        </a:lnSpc>
        <a:spcBef>
          <a:spcPct val="20000"/>
        </a:spcBef>
        <a:spcAft>
          <a:spcPct val="0"/>
        </a:spcAft>
        <a:buClr>
          <a:schemeClr val="hlink"/>
        </a:buClr>
        <a:buSzPct val="55000"/>
        <a:buFont typeface="Wingdings" panose="05000000000000000000" pitchFamily="2" charset="2"/>
        <a:buChar char="n"/>
        <a:defRPr sz="2400">
          <a:solidFill>
            <a:schemeClr val="tx1"/>
          </a:solidFill>
          <a:latin typeface="+mn-lt"/>
          <a:ea typeface="MS PGothic" panose="020B0600070205080204" pitchFamily="34" charset="-128"/>
        </a:defRPr>
      </a:lvl2pPr>
      <a:lvl3pPr marL="1143000" indent="-228600" algn="l" rtl="0" eaLnBrk="0" fontAlgn="base" hangingPunct="0">
        <a:lnSpc>
          <a:spcPct val="80000"/>
        </a:lnSpc>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anose="020B0600070205080204" pitchFamily="34" charset="-128"/>
        </a:defRPr>
      </a:lvl3pPr>
      <a:lvl4pPr marL="1600200" indent="-228600" algn="l" rtl="0" eaLnBrk="0" fontAlgn="base" hangingPunct="0">
        <a:lnSpc>
          <a:spcPct val="80000"/>
        </a:lnSpc>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anose="020B0600070205080204" pitchFamily="34" charset="-128"/>
        </a:defRPr>
      </a:lvl4pPr>
      <a:lvl5pPr marL="2057400" indent="-228600" algn="l" rtl="0" eaLnBrk="0" fontAlgn="base" hangingPunct="0">
        <a:lnSpc>
          <a:spcPct val="80000"/>
        </a:lnSpc>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anose="020B0600070205080204" pitchFamily="34" charset="-128"/>
        </a:defRPr>
      </a:lvl5pPr>
      <a:lvl6pPr marL="25146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4" y="286606"/>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2"/>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634209280"/>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5" name="直接箭头连接符 3"/>
          <p:cNvCxnSpPr/>
          <p:nvPr userDrawn="1"/>
        </p:nvCxnSpPr>
        <p:spPr>
          <a:xfrm>
            <a:off x="203201" y="989014"/>
            <a:ext cx="11715751" cy="1587"/>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203201" y="1065214"/>
            <a:ext cx="11715751"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箭头连接符 8"/>
          <p:cNvCxnSpPr/>
          <p:nvPr userDrawn="1"/>
        </p:nvCxnSpPr>
        <p:spPr>
          <a:xfrm>
            <a:off x="203201" y="6551614"/>
            <a:ext cx="11715751" cy="1587"/>
          </a:xfrm>
          <a:prstGeom prst="straightConnector1">
            <a:avLst/>
          </a:prstGeom>
          <a:ln w="38100">
            <a:tailEnd type="none"/>
          </a:ln>
        </p:spPr>
        <p:style>
          <a:lnRef idx="1">
            <a:schemeClr val="accent1"/>
          </a:lnRef>
          <a:fillRef idx="0">
            <a:schemeClr val="accent1"/>
          </a:fillRef>
          <a:effectRef idx="0">
            <a:schemeClr val="accent1"/>
          </a:effectRef>
          <a:fontRef idx="minor">
            <a:schemeClr val="tx1"/>
          </a:fontRef>
        </p:style>
      </p:cxnSp>
      <p:cxnSp>
        <p:nvCxnSpPr>
          <p:cNvPr id="8" name="直接连接符 9"/>
          <p:cNvCxnSpPr/>
          <p:nvPr userDrawn="1"/>
        </p:nvCxnSpPr>
        <p:spPr>
          <a:xfrm>
            <a:off x="203201" y="6475414"/>
            <a:ext cx="11715751" cy="1587"/>
          </a:xfrm>
          <a:prstGeom prst="line">
            <a:avLst/>
          </a:prstGeom>
        </p:spPr>
        <p:style>
          <a:lnRef idx="1">
            <a:schemeClr val="accent1"/>
          </a:lnRef>
          <a:fillRef idx="0">
            <a:schemeClr val="accent1"/>
          </a:fillRef>
          <a:effectRef idx="0">
            <a:schemeClr val="accent1"/>
          </a:effectRef>
          <a:fontRef idx="minor">
            <a:schemeClr val="tx1"/>
          </a:fontRef>
        </p:style>
      </p:cxnSp>
      <p:sp>
        <p:nvSpPr>
          <p:cNvPr id="379913" name="标题占位符 1"/>
          <p:cNvSpPr>
            <a:spLocks noGrp="1"/>
          </p:cNvSpPr>
          <p:nvPr>
            <p:ph type="title"/>
          </p:nvPr>
        </p:nvSpPr>
        <p:spPr bwMode="auto">
          <a:xfrm>
            <a:off x="0" y="115889"/>
            <a:ext cx="12192000" cy="720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Title</a:t>
            </a:r>
            <a:endParaRPr lang="zh-CN" altLang="en-US" smtClean="0"/>
          </a:p>
        </p:txBody>
      </p:sp>
      <p:sp>
        <p:nvSpPr>
          <p:cNvPr id="1031" name="文本占位符 2"/>
          <p:cNvSpPr>
            <a:spLocks noGrp="1"/>
          </p:cNvSpPr>
          <p:nvPr>
            <p:ph type="body" idx="1"/>
          </p:nvPr>
        </p:nvSpPr>
        <p:spPr bwMode="auto">
          <a:xfrm>
            <a:off x="304800" y="1133476"/>
            <a:ext cx="11557000" cy="541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First Layer</a:t>
            </a:r>
            <a:endParaRPr lang="zh-CN" altLang="en-US" smtClean="0"/>
          </a:p>
          <a:p>
            <a:pPr lvl="1"/>
            <a:r>
              <a:rPr lang="en-US" altLang="zh-CN" smtClean="0"/>
              <a:t>Second Layer</a:t>
            </a:r>
            <a:endParaRPr lang="zh-CN" altLang="en-US" smtClean="0"/>
          </a:p>
          <a:p>
            <a:pPr lvl="2"/>
            <a:r>
              <a:rPr lang="en-US" altLang="zh-CN" smtClean="0"/>
              <a:t>Third Layer</a:t>
            </a:r>
          </a:p>
          <a:p>
            <a:pPr lvl="3"/>
            <a:r>
              <a:rPr lang="en-US" altLang="zh-CN" smtClean="0"/>
              <a:t>Fifth Layer</a:t>
            </a:r>
            <a:endParaRPr lang="zh-CN" altLang="en-US" smtClean="0"/>
          </a:p>
        </p:txBody>
      </p:sp>
      <p:sp>
        <p:nvSpPr>
          <p:cNvPr id="13" name="灯片编号占位符 5"/>
          <p:cNvSpPr>
            <a:spLocks noGrp="1"/>
          </p:cNvSpPr>
          <p:nvPr>
            <p:ph type="sldNum" sz="quarter" idx="4"/>
          </p:nvPr>
        </p:nvSpPr>
        <p:spPr>
          <a:xfrm>
            <a:off x="10943168" y="6569076"/>
            <a:ext cx="1248833" cy="365125"/>
          </a:xfrm>
          <a:prstGeom prst="rect">
            <a:avLst/>
          </a:prstGeom>
        </p:spPr>
        <p:txBody>
          <a:bodyPr vert="horz" wrap="square" lIns="91440" tIns="45720" rIns="91440" bIns="45720" numCol="1" anchor="t" anchorCtr="0" compatLnSpc="1">
            <a:prstTxWarp prst="textNoShape">
              <a:avLst/>
            </a:prstTxWarp>
          </a:bodyPr>
          <a:lstStyle>
            <a:lvl1pPr algn="r">
              <a:defRPr sz="1400" b="1">
                <a:latin typeface="Calibri" panose="020F0502020204030204" pitchFamily="34" charset="0"/>
                <a:ea typeface="SimSun" panose="02010600030101010101" pitchFamily="2" charset="-122"/>
                <a:cs typeface="Arial" panose="020B0604020202020204" pitchFamily="34" charset="0"/>
              </a:defRPr>
            </a:lvl1pPr>
          </a:lstStyle>
          <a:p>
            <a:pPr defTabSz="914400" fontAlgn="base">
              <a:spcBef>
                <a:spcPct val="0"/>
              </a:spcBef>
              <a:spcAft>
                <a:spcPct val="0"/>
              </a:spcAft>
            </a:pPr>
            <a:fld id="{7386F619-F803-4B1E-A4A8-222028520E0B}" type="slidenum">
              <a:rPr lang="zh-CN" altLang="en-US" smtClean="0">
                <a:solidFill>
                  <a:srgbClr val="000000"/>
                </a:solidFill>
              </a:rPr>
              <a:pPr defTabSz="914400" fontAlgn="base">
                <a:spcBef>
                  <a:spcPct val="0"/>
                </a:spcBef>
                <a:spcAft>
                  <a:spcPct val="0"/>
                </a:spcAft>
              </a:pPr>
              <a:t>‹#›</a:t>
            </a:fld>
            <a:r>
              <a:rPr lang="en-US" altLang="zh-CN" sz="1200" smtClean="0">
                <a:solidFill>
                  <a:srgbClr val="000000"/>
                </a:solidFill>
                <a:latin typeface="SimSun" panose="02010600030101010101" pitchFamily="2" charset="-122"/>
              </a:rPr>
              <a:t> </a:t>
            </a:r>
          </a:p>
        </p:txBody>
      </p:sp>
    </p:spTree>
    <p:extLst>
      <p:ext uri="{BB962C8B-B14F-4D97-AF65-F5344CB8AC3E}">
        <p14:creationId xmlns:p14="http://schemas.microsoft.com/office/powerpoint/2010/main" val="101474065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hf hdr="0" ftr="0" dt="0"/>
  <p:txStyles>
    <p:titleStyle>
      <a:lvl1pPr algn="ctr" rtl="0" eaLnBrk="0" fontAlgn="base" hangingPunct="0">
        <a:spcBef>
          <a:spcPct val="0"/>
        </a:spcBef>
        <a:spcAft>
          <a:spcPct val="0"/>
        </a:spcAft>
        <a:defRPr sz="4400" b="1">
          <a:solidFill>
            <a:srgbClr val="170981"/>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b="1">
          <a:solidFill>
            <a:srgbClr val="170981"/>
          </a:solidFill>
          <a:latin typeface="Calibri" pitchFamily="34" charset="0"/>
        </a:defRPr>
      </a:lvl2pPr>
      <a:lvl3pPr algn="ctr" rtl="0" eaLnBrk="0" fontAlgn="base" hangingPunct="0">
        <a:spcBef>
          <a:spcPct val="0"/>
        </a:spcBef>
        <a:spcAft>
          <a:spcPct val="0"/>
        </a:spcAft>
        <a:defRPr sz="4400" b="1">
          <a:solidFill>
            <a:srgbClr val="170981"/>
          </a:solidFill>
          <a:latin typeface="Calibri" pitchFamily="34" charset="0"/>
        </a:defRPr>
      </a:lvl3pPr>
      <a:lvl4pPr algn="ctr" rtl="0" eaLnBrk="0" fontAlgn="base" hangingPunct="0">
        <a:spcBef>
          <a:spcPct val="0"/>
        </a:spcBef>
        <a:spcAft>
          <a:spcPct val="0"/>
        </a:spcAft>
        <a:defRPr sz="4400" b="1">
          <a:solidFill>
            <a:srgbClr val="170981"/>
          </a:solidFill>
          <a:latin typeface="Calibri" pitchFamily="34" charset="0"/>
        </a:defRPr>
      </a:lvl4pPr>
      <a:lvl5pPr algn="ctr" rtl="0" eaLnBrk="0" fontAlgn="base" hangingPunct="0">
        <a:spcBef>
          <a:spcPct val="0"/>
        </a:spcBef>
        <a:spcAft>
          <a:spcPct val="0"/>
        </a:spcAft>
        <a:defRPr sz="4400" b="1">
          <a:solidFill>
            <a:srgbClr val="170981"/>
          </a:solidFill>
          <a:latin typeface="Calibri" pitchFamily="34" charset="0"/>
        </a:defRPr>
      </a:lvl5pPr>
      <a:lvl6pPr marL="457200" algn="ctr" rtl="0" fontAlgn="base">
        <a:spcBef>
          <a:spcPct val="0"/>
        </a:spcBef>
        <a:spcAft>
          <a:spcPct val="0"/>
        </a:spcAft>
        <a:defRPr sz="4400" b="1">
          <a:solidFill>
            <a:srgbClr val="170981"/>
          </a:solidFill>
          <a:latin typeface="Calibri" pitchFamily="34" charset="0"/>
        </a:defRPr>
      </a:lvl6pPr>
      <a:lvl7pPr marL="914400" algn="ctr" rtl="0" fontAlgn="base">
        <a:spcBef>
          <a:spcPct val="0"/>
        </a:spcBef>
        <a:spcAft>
          <a:spcPct val="0"/>
        </a:spcAft>
        <a:defRPr sz="4400" b="1">
          <a:solidFill>
            <a:srgbClr val="170981"/>
          </a:solidFill>
          <a:latin typeface="Calibri" pitchFamily="34" charset="0"/>
        </a:defRPr>
      </a:lvl7pPr>
      <a:lvl8pPr marL="1371600" algn="ctr" rtl="0" fontAlgn="base">
        <a:spcBef>
          <a:spcPct val="0"/>
        </a:spcBef>
        <a:spcAft>
          <a:spcPct val="0"/>
        </a:spcAft>
        <a:defRPr sz="4400" b="1">
          <a:solidFill>
            <a:srgbClr val="170981"/>
          </a:solidFill>
          <a:latin typeface="Calibri" pitchFamily="34" charset="0"/>
        </a:defRPr>
      </a:lvl8pPr>
      <a:lvl9pPr marL="1828800" algn="ctr" rtl="0" fontAlgn="base">
        <a:spcBef>
          <a:spcPct val="0"/>
        </a:spcBef>
        <a:spcAft>
          <a:spcPct val="0"/>
        </a:spcAft>
        <a:defRPr sz="4400" b="1">
          <a:solidFill>
            <a:srgbClr val="170981"/>
          </a:solidFill>
          <a:latin typeface="Calibri" pitchFamily="34" charset="0"/>
        </a:defRPr>
      </a:lvl9pPr>
    </p:titleStyle>
    <p:bodyStyle>
      <a:lvl1pPr marL="342900" indent="-342900" algn="l" rtl="0" eaLnBrk="0" fontAlgn="base" hangingPunct="0">
        <a:spcBef>
          <a:spcPct val="20000"/>
        </a:spcBef>
        <a:spcAft>
          <a:spcPct val="0"/>
        </a:spcAft>
        <a:buClr>
          <a:srgbClr val="170981"/>
        </a:buClr>
        <a:buSzPct val="80000"/>
        <a:buFont typeface="Wingdings" panose="05000000000000000000"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6600"/>
        </a:buClr>
        <a:buSzPct val="80000"/>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rgbClr val="120761"/>
          </a:solidFill>
          <a:latin typeface="+mn-lt"/>
        </a:defRPr>
      </a:lvl3pPr>
      <a:lvl4pPr marL="1600200" indent="-228600" algn="l" rtl="0" eaLnBrk="0" fontAlgn="base" hangingPunct="0">
        <a:spcBef>
          <a:spcPct val="20000"/>
        </a:spcBef>
        <a:spcAft>
          <a:spcPct val="0"/>
        </a:spcAft>
        <a:buClr>
          <a:srgbClr val="00CC00"/>
        </a:buClr>
        <a:buSzPct val="80000"/>
        <a:buFont typeface="Wingdings" panose="05000000000000000000" pitchFamily="2" charset="2"/>
        <a:buChar char="§"/>
        <a:defRPr sz="2000">
          <a:solidFill>
            <a:schemeClr val="tx1"/>
          </a:solidFill>
          <a:latin typeface="+mn-lt"/>
          <a:cs typeface="Arial" charset="0"/>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Arial" charset="0"/>
          <a:cs typeface="Arial" charset="0"/>
        </a:defRPr>
      </a:lvl5pPr>
      <a:lvl6pPr marL="2514600" indent="-228600" algn="l" rtl="0" fontAlgn="base">
        <a:spcBef>
          <a:spcPct val="20000"/>
        </a:spcBef>
        <a:spcAft>
          <a:spcPct val="0"/>
        </a:spcAft>
        <a:buFont typeface="Arial" charset="0"/>
        <a:buChar char="»"/>
        <a:defRPr sz="2000">
          <a:solidFill>
            <a:schemeClr val="tx1"/>
          </a:solidFill>
          <a:latin typeface="Arial" charset="0"/>
          <a:cs typeface="Arial" charset="0"/>
        </a:defRPr>
      </a:lvl6pPr>
      <a:lvl7pPr marL="2971800" indent="-228600" algn="l" rtl="0" fontAlgn="base">
        <a:spcBef>
          <a:spcPct val="20000"/>
        </a:spcBef>
        <a:spcAft>
          <a:spcPct val="0"/>
        </a:spcAft>
        <a:buFont typeface="Arial" charset="0"/>
        <a:buChar char="»"/>
        <a:defRPr sz="2000">
          <a:solidFill>
            <a:schemeClr val="tx1"/>
          </a:solidFill>
          <a:latin typeface="Arial" charset="0"/>
          <a:cs typeface="Arial" charset="0"/>
        </a:defRPr>
      </a:lvl7pPr>
      <a:lvl8pPr marL="3429000" indent="-228600" algn="l" rtl="0" fontAlgn="base">
        <a:spcBef>
          <a:spcPct val="20000"/>
        </a:spcBef>
        <a:spcAft>
          <a:spcPct val="0"/>
        </a:spcAft>
        <a:buFont typeface="Arial" charset="0"/>
        <a:buChar char="»"/>
        <a:defRPr sz="2000">
          <a:solidFill>
            <a:schemeClr val="tx1"/>
          </a:solidFill>
          <a:latin typeface="Arial" charset="0"/>
          <a:cs typeface="Arial" charset="0"/>
        </a:defRPr>
      </a:lvl8pPr>
      <a:lvl9pPr marL="3886200" indent="-228600" algn="l" rtl="0" fontAlgn="base">
        <a:spcBef>
          <a:spcPct val="20000"/>
        </a:spcBef>
        <a:spcAft>
          <a:spcPct val="0"/>
        </a:spcAft>
        <a:buFont typeface="Arial" charset="0"/>
        <a:buChar char="»"/>
        <a:defRPr sz="2000">
          <a:solidFill>
            <a:schemeClr val="tx1"/>
          </a:solidFill>
          <a:latin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46249697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4" y="286606"/>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2"/>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392857771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4.wmf"/><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notesSlide" Target="../notesSlides/notesSlide10.xml"/><Relationship Id="rId21" Type="http://schemas.openxmlformats.org/officeDocument/2006/relationships/image" Target="../media/image18.wmf"/><Relationship Id="rId7" Type="http://schemas.openxmlformats.org/officeDocument/2006/relationships/image" Target="../media/image11.wmf"/><Relationship Id="rId12" Type="http://schemas.openxmlformats.org/officeDocument/2006/relationships/oleObject" Target="../embeddings/oleObject9.bin"/><Relationship Id="rId17" Type="http://schemas.openxmlformats.org/officeDocument/2006/relationships/image" Target="../media/image16.wmf"/><Relationship Id="rId25" Type="http://schemas.openxmlformats.org/officeDocument/2006/relationships/image" Target="../media/image20.wmf"/><Relationship Id="rId2" Type="http://schemas.openxmlformats.org/officeDocument/2006/relationships/slideLayout" Target="../slideLayouts/slideLayout36.xml"/><Relationship Id="rId16" Type="http://schemas.openxmlformats.org/officeDocument/2006/relationships/oleObject" Target="../embeddings/oleObject11.bin"/><Relationship Id="rId20" Type="http://schemas.openxmlformats.org/officeDocument/2006/relationships/oleObject" Target="../embeddings/oleObject13.bin"/><Relationship Id="rId29" Type="http://schemas.openxmlformats.org/officeDocument/2006/relationships/image" Target="../media/image22.wmf"/><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3.wmf"/><Relationship Id="rId24" Type="http://schemas.openxmlformats.org/officeDocument/2006/relationships/oleObject" Target="../embeddings/oleObject15.bin"/><Relationship Id="rId5" Type="http://schemas.openxmlformats.org/officeDocument/2006/relationships/image" Target="../media/image10.wmf"/><Relationship Id="rId15" Type="http://schemas.openxmlformats.org/officeDocument/2006/relationships/image" Target="../media/image15.wmf"/><Relationship Id="rId23" Type="http://schemas.openxmlformats.org/officeDocument/2006/relationships/image" Target="../media/image19.wmf"/><Relationship Id="rId28" Type="http://schemas.openxmlformats.org/officeDocument/2006/relationships/oleObject" Target="../embeddings/oleObject17.bin"/><Relationship Id="rId10" Type="http://schemas.openxmlformats.org/officeDocument/2006/relationships/oleObject" Target="../embeddings/oleObject8.bin"/><Relationship Id="rId19" Type="http://schemas.openxmlformats.org/officeDocument/2006/relationships/image" Target="../media/image17.wmf"/><Relationship Id="rId4" Type="http://schemas.openxmlformats.org/officeDocument/2006/relationships/oleObject" Target="../embeddings/oleObject5.bin"/><Relationship Id="rId9" Type="http://schemas.openxmlformats.org/officeDocument/2006/relationships/image" Target="../media/image12.wmf"/><Relationship Id="rId14" Type="http://schemas.openxmlformats.org/officeDocument/2006/relationships/oleObject" Target="../embeddings/oleObject10.bin"/><Relationship Id="rId22" Type="http://schemas.openxmlformats.org/officeDocument/2006/relationships/oleObject" Target="../embeddings/oleObject14.bin"/><Relationship Id="rId27" Type="http://schemas.openxmlformats.org/officeDocument/2006/relationships/image" Target="../media/image21.wmf"/></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hyperlink" Target="http://www.cs.uiuc.edu/homes/hanj/pdf/www11_zyin.pdf"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9.bin"/><Relationship Id="rId5" Type="http://schemas.openxmlformats.org/officeDocument/2006/relationships/image" Target="../media/image59.w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68.wmf"/><Relationship Id="rId3" Type="http://schemas.openxmlformats.org/officeDocument/2006/relationships/notesSlide" Target="../notesSlides/notesSlide37.xml"/><Relationship Id="rId7" Type="http://schemas.openxmlformats.org/officeDocument/2006/relationships/image" Target="../media/image65.wmf"/><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1.bin"/><Relationship Id="rId11" Type="http://schemas.openxmlformats.org/officeDocument/2006/relationships/image" Target="../media/image67.wmf"/><Relationship Id="rId5" Type="http://schemas.openxmlformats.org/officeDocument/2006/relationships/image" Target="../media/image64.wmf"/><Relationship Id="rId15" Type="http://schemas.openxmlformats.org/officeDocument/2006/relationships/image" Target="../media/image69.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66.wmf"/><Relationship Id="rId1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74.wmf"/><Relationship Id="rId3" Type="http://schemas.openxmlformats.org/officeDocument/2006/relationships/notesSlide" Target="../notesSlides/notesSlide38.xml"/><Relationship Id="rId7" Type="http://schemas.openxmlformats.org/officeDocument/2006/relationships/image" Target="../media/image71.wmf"/><Relationship Id="rId12" Type="http://schemas.openxmlformats.org/officeDocument/2006/relationships/oleObject" Target="../embeddings/oleObject30.bin"/><Relationship Id="rId17" Type="http://schemas.openxmlformats.org/officeDocument/2006/relationships/image" Target="../media/image76.wmf"/><Relationship Id="rId2" Type="http://schemas.openxmlformats.org/officeDocument/2006/relationships/slideLayout" Target="../slideLayouts/slideLayout2.xml"/><Relationship Id="rId16" Type="http://schemas.openxmlformats.org/officeDocument/2006/relationships/oleObject" Target="../embeddings/oleObject32.bin"/><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72.wmf"/><Relationship Id="rId14" Type="http://schemas.openxmlformats.org/officeDocument/2006/relationships/oleObject" Target="../embeddings/oleObject31.bin"/></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emf"/></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jpeg"/></Relationships>
</file>

<file path=ppt/slides/_rels/slide6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544" y="1395568"/>
            <a:ext cx="11828835" cy="2732882"/>
          </a:xfrm>
        </p:spPr>
        <p:txBody>
          <a:bodyPr>
            <a:normAutofit/>
          </a:bodyPr>
          <a:lstStyle/>
          <a:p>
            <a:pPr defTabSz="1219110"/>
            <a:r>
              <a:rPr lang="en-US" altLang="en-US" sz="8800" dirty="0" smtClean="0"/>
              <a:t>Mining Spatiotemporal and Social Media Data</a:t>
            </a:r>
            <a:endParaRPr lang="en-US" sz="8800" dirty="0">
              <a:solidFill>
                <a:prstClr val="black"/>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586163" y="4466064"/>
            <a:ext cx="10477500" cy="2209377"/>
          </a:xfrm>
        </p:spPr>
        <p:txBody>
          <a:bodyPr>
            <a:normAutofit fontScale="92500" lnSpcReduction="20000"/>
          </a:bodyPr>
          <a:lstStyle/>
          <a:p>
            <a:r>
              <a:rPr lang="en-US" sz="3000" dirty="0" err="1" smtClean="0">
                <a:latin typeface="Arial Rounded MT Bold" panose="020F0704030504030204" pitchFamily="34" charset="0"/>
              </a:rPr>
              <a:t>Jiawei</a:t>
            </a:r>
            <a:r>
              <a:rPr lang="en-US" sz="3000" dirty="0" smtClean="0">
                <a:latin typeface="Arial Rounded MT Bold" panose="020F0704030504030204" pitchFamily="34" charset="0"/>
              </a:rPr>
              <a:t> Han</a:t>
            </a:r>
          </a:p>
          <a:p>
            <a:r>
              <a:rPr lang="en-US" sz="3000" dirty="0" smtClean="0">
                <a:latin typeface="Arial Rounded MT Bold" panose="020F0704030504030204" pitchFamily="34" charset="0"/>
              </a:rPr>
              <a:t>Computer Science</a:t>
            </a:r>
          </a:p>
          <a:p>
            <a:r>
              <a:rPr lang="en-US" sz="3000" dirty="0" smtClean="0">
                <a:latin typeface="Arial Rounded MT Bold" panose="020F0704030504030204" pitchFamily="34" charset="0"/>
              </a:rPr>
              <a:t>University of Illinois at Urbana-Champaign</a:t>
            </a:r>
          </a:p>
          <a:p>
            <a:endParaRPr lang="en-US" sz="3000" dirty="0">
              <a:latin typeface="Arial Rounded MT Bold" panose="020F0704030504030204" pitchFamily="34" charset="0"/>
            </a:endParaRPr>
          </a:p>
          <a:p>
            <a:r>
              <a:rPr lang="en-US" sz="3000" dirty="0" smtClean="0">
                <a:latin typeface="Arial Rounded MT Bold" panose="020F0704030504030204" pitchFamily="34" charset="0"/>
              </a:rPr>
              <a:t>July 20, 2015</a:t>
            </a:r>
          </a:p>
          <a:p>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41361394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368163" y="2839405"/>
            <a:ext cx="4433602" cy="3411465"/>
          </a:xfrm>
          <a:prstGeom prst="rect">
            <a:avLst/>
          </a:prstGeom>
        </p:spPr>
      </p:pic>
      <p:sp>
        <p:nvSpPr>
          <p:cNvPr id="18434" name="Rectangle 1"/>
          <p:cNvSpPr>
            <a:spLocks noGrp="1" noChangeArrowheads="1"/>
          </p:cNvSpPr>
          <p:nvPr>
            <p:ph type="title"/>
          </p:nvPr>
        </p:nvSpPr>
        <p:spPr>
          <a:xfrm>
            <a:off x="0" y="262501"/>
            <a:ext cx="12192000" cy="609600"/>
          </a:xfrm>
        </p:spPr>
        <p:txBody>
          <a:bodyPr>
            <a:normAutofit fontScale="90000"/>
          </a:bodyPr>
          <a:lstStyle/>
          <a:p>
            <a:r>
              <a:rPr lang="en-US" altLang="en-US" b="1" dirty="0">
                <a:ea typeface="MS PGothic" pitchFamily="34" charset="-128"/>
              </a:rPr>
              <a:t>Partition-Based Trajectory Pattern </a:t>
            </a:r>
            <a:r>
              <a:rPr lang="en-US" altLang="en-US" b="1" dirty="0" smtClean="0">
                <a:ea typeface="MS PGothic" pitchFamily="34" charset="-128"/>
              </a:rPr>
              <a:t>Mining</a:t>
            </a:r>
            <a:endParaRPr lang="en-US" altLang="en-US" dirty="0" smtClean="0">
              <a:sym typeface="Candara" pitchFamily="34" charset="0"/>
            </a:endParaRPr>
          </a:p>
        </p:txBody>
      </p:sp>
      <p:sp>
        <p:nvSpPr>
          <p:cNvPr id="5" name="Content Placeholder 2"/>
          <p:cNvSpPr>
            <a:spLocks noGrp="1"/>
          </p:cNvSpPr>
          <p:nvPr>
            <p:ph idx="4294967295"/>
          </p:nvPr>
        </p:nvSpPr>
        <p:spPr>
          <a:xfrm>
            <a:off x="508000" y="1062768"/>
            <a:ext cx="11277600" cy="1751020"/>
          </a:xfrm>
        </p:spPr>
        <p:txBody>
          <a:bodyPr/>
          <a:lstStyle/>
          <a:p>
            <a:r>
              <a:rPr lang="en-US" altLang="en-US" dirty="0" smtClean="0">
                <a:ea typeface="MS PGothic" pitchFamily="34" charset="-128"/>
              </a:rPr>
              <a:t>Partition-Based Trajectory Pattern Mining (e.g., Mining T-Patterns) [1]:</a:t>
            </a:r>
          </a:p>
          <a:p>
            <a:pPr lvl="1"/>
            <a:r>
              <a:rPr lang="en-US" altLang="en-US" dirty="0" smtClean="0">
                <a:ea typeface="MS PGothic" pitchFamily="34" charset="-128"/>
              </a:rPr>
              <a:t>First partition the space into equal-width grids and obtain Regions-of-Interests (</a:t>
            </a:r>
            <a:r>
              <a:rPr lang="en-US" altLang="en-US" dirty="0" err="1" smtClean="0">
                <a:ea typeface="MS PGothic" pitchFamily="34" charset="-128"/>
              </a:rPr>
              <a:t>RoIs</a:t>
            </a:r>
            <a:r>
              <a:rPr lang="en-US" altLang="en-US" dirty="0" smtClean="0">
                <a:ea typeface="MS PGothic" pitchFamily="34" charset="-128"/>
              </a:rPr>
              <a:t>)</a:t>
            </a:r>
          </a:p>
          <a:p>
            <a:pPr lvl="1"/>
            <a:r>
              <a:rPr lang="en-US" altLang="en-US" dirty="0" smtClean="0">
                <a:ea typeface="MS PGothic" pitchFamily="34" charset="-128"/>
              </a:rPr>
              <a:t>Then transform each input trajectory into a time-annotated symbolic sequence</a:t>
            </a:r>
          </a:p>
          <a:p>
            <a:pPr lvl="1"/>
            <a:r>
              <a:rPr lang="en-US" altLang="en-US" dirty="0" smtClean="0">
                <a:ea typeface="MS PGothic" pitchFamily="34" charset="-128"/>
              </a:rPr>
              <a:t>Use constraint-based sequential pattern mining to find trajectory patterns</a:t>
            </a:r>
          </a:p>
        </p:txBody>
      </p:sp>
      <p:pic>
        <p:nvPicPr>
          <p:cNvPr id="3" name="Picture 2"/>
          <p:cNvPicPr>
            <a:picLocks noChangeAspect="1"/>
          </p:cNvPicPr>
          <p:nvPr/>
        </p:nvPicPr>
        <p:blipFill>
          <a:blip r:embed="rId4"/>
          <a:stretch>
            <a:fillRect/>
          </a:stretch>
        </p:blipFill>
        <p:spPr>
          <a:xfrm>
            <a:off x="1715197" y="2955418"/>
            <a:ext cx="3149003" cy="3132602"/>
          </a:xfrm>
          <a:prstGeom prst="rect">
            <a:avLst/>
          </a:prstGeom>
        </p:spPr>
      </p:pic>
      <p:sp>
        <p:nvSpPr>
          <p:cNvPr id="7" name="TextBox 6"/>
          <p:cNvSpPr txBox="1"/>
          <p:nvPr/>
        </p:nvSpPr>
        <p:spPr>
          <a:xfrm>
            <a:off x="633128" y="6276488"/>
            <a:ext cx="9579276" cy="400110"/>
          </a:xfrm>
          <a:prstGeom prst="rect">
            <a:avLst/>
          </a:prstGeom>
          <a:noFill/>
        </p:spPr>
        <p:txBody>
          <a:bodyPr wrap="square" rtlCol="0">
            <a:spAutoFit/>
          </a:bodyPr>
          <a:lstStyle/>
          <a:p>
            <a:pPr defTabSz="457189"/>
            <a:r>
              <a:rPr lang="en-US" sz="2000" dirty="0">
                <a:solidFill>
                  <a:srgbClr val="000000"/>
                </a:solidFill>
              </a:rPr>
              <a:t>[1] F. </a:t>
            </a:r>
            <a:r>
              <a:rPr lang="en-US" sz="2000" dirty="0" smtClean="0">
                <a:solidFill>
                  <a:srgbClr val="000000"/>
                </a:solidFill>
              </a:rPr>
              <a:t>Giannotti</a:t>
            </a:r>
            <a:r>
              <a:rPr lang="it-IT" sz="2000" dirty="0" smtClean="0">
                <a:solidFill>
                  <a:srgbClr val="000000"/>
                </a:solidFill>
              </a:rPr>
              <a:t>, </a:t>
            </a:r>
            <a:r>
              <a:rPr lang="it-IT" sz="2000" dirty="0">
                <a:solidFill>
                  <a:srgbClr val="000000"/>
                </a:solidFill>
              </a:rPr>
              <a:t>M. Nanni, F</a:t>
            </a:r>
            <a:r>
              <a:rPr lang="it-IT" sz="2000" dirty="0" smtClean="0">
                <a:solidFill>
                  <a:srgbClr val="000000"/>
                </a:solidFill>
              </a:rPr>
              <a:t>. </a:t>
            </a:r>
            <a:r>
              <a:rPr lang="en-US" sz="2000" dirty="0" err="1" smtClean="0">
                <a:solidFill>
                  <a:srgbClr val="000000"/>
                </a:solidFill>
              </a:rPr>
              <a:t>Pinelli</a:t>
            </a:r>
            <a:r>
              <a:rPr lang="en-US" sz="2000" dirty="0" smtClean="0">
                <a:solidFill>
                  <a:srgbClr val="000000"/>
                </a:solidFill>
              </a:rPr>
              <a:t>,</a:t>
            </a:r>
            <a:r>
              <a:rPr lang="en" sz="2000" dirty="0">
                <a:solidFill>
                  <a:srgbClr val="000000"/>
                </a:solidFill>
              </a:rPr>
              <a:t> </a:t>
            </a:r>
            <a:r>
              <a:rPr lang="it-IT" sz="2000" dirty="0" smtClean="0">
                <a:solidFill>
                  <a:srgbClr val="000000"/>
                </a:solidFill>
              </a:rPr>
              <a:t>D. Pedreschi, </a:t>
            </a:r>
            <a:r>
              <a:rPr lang="en-US" sz="2000" dirty="0" smtClean="0">
                <a:solidFill>
                  <a:srgbClr val="000000"/>
                </a:solidFill>
              </a:rPr>
              <a:t>Trajectory </a:t>
            </a:r>
            <a:r>
              <a:rPr lang="en-US" sz="2000" dirty="0">
                <a:solidFill>
                  <a:srgbClr val="000000"/>
                </a:solidFill>
              </a:rPr>
              <a:t>Pattern Mining, </a:t>
            </a:r>
            <a:r>
              <a:rPr lang="en-US" sz="2000" dirty="0" smtClean="0">
                <a:solidFill>
                  <a:srgbClr val="000000"/>
                </a:solidFill>
              </a:rPr>
              <a:t>KDD’07</a:t>
            </a:r>
            <a:endParaRPr lang="en-US" sz="2000" dirty="0">
              <a:solidFill>
                <a:srgbClr val="000000"/>
              </a:solidFill>
            </a:endParaRPr>
          </a:p>
        </p:txBody>
      </p:sp>
    </p:spTree>
    <p:extLst>
      <p:ext uri="{BB962C8B-B14F-4D97-AF65-F5344CB8AC3E}">
        <p14:creationId xmlns:p14="http://schemas.microsoft.com/office/powerpoint/2010/main" val="199043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en-US" dirty="0" smtClean="0">
                <a:ea typeface="MS PGothic" pitchFamily="34" charset="-128"/>
              </a:rPr>
              <a:t>Detecting Moving Object Clusters</a:t>
            </a:r>
            <a:endParaRPr lang="en-US" altLang="en-US" dirty="0" smtClean="0">
              <a:sym typeface="Candara" pitchFamily="34" charset="0"/>
            </a:endParaRPr>
          </a:p>
        </p:txBody>
      </p:sp>
      <p:sp>
        <p:nvSpPr>
          <p:cNvPr id="5" name="Content Placeholder 2"/>
          <p:cNvSpPr>
            <a:spLocks noGrp="1"/>
          </p:cNvSpPr>
          <p:nvPr>
            <p:ph idx="4294967295"/>
          </p:nvPr>
        </p:nvSpPr>
        <p:spPr>
          <a:xfrm>
            <a:off x="508000" y="1146882"/>
            <a:ext cx="11032691" cy="2886075"/>
          </a:xfrm>
        </p:spPr>
        <p:txBody>
          <a:bodyPr/>
          <a:lstStyle/>
          <a:p>
            <a:r>
              <a:rPr lang="en-US" altLang="en-US" b="1" dirty="0">
                <a:ea typeface="MS PGothic" pitchFamily="34" charset="-128"/>
              </a:rPr>
              <a:t>Flock and convoy</a:t>
            </a:r>
            <a:r>
              <a:rPr lang="en-US" altLang="en-US" dirty="0">
                <a:ea typeface="MS PGothic" pitchFamily="34" charset="-128"/>
              </a:rPr>
              <a:t>: Both require </a:t>
            </a:r>
            <a:r>
              <a:rPr lang="en-US" altLang="en-US" i="1" dirty="0">
                <a:ea typeface="MS PGothic" pitchFamily="34" charset="-128"/>
              </a:rPr>
              <a:t>k</a:t>
            </a:r>
            <a:r>
              <a:rPr lang="en-US" altLang="en-US" dirty="0">
                <a:ea typeface="MS PGothic" pitchFamily="34" charset="-128"/>
              </a:rPr>
              <a:t> </a:t>
            </a:r>
            <a:r>
              <a:rPr lang="en-US" altLang="en-US" dirty="0">
                <a:solidFill>
                  <a:srgbClr val="FF0000"/>
                </a:solidFill>
                <a:ea typeface="MS PGothic" pitchFamily="34" charset="-128"/>
              </a:rPr>
              <a:t>consecutive</a:t>
            </a:r>
            <a:r>
              <a:rPr lang="en-US" altLang="en-US" dirty="0">
                <a:ea typeface="MS PGothic" pitchFamily="34" charset="-128"/>
              </a:rPr>
              <a:t> time stamps </a:t>
            </a:r>
          </a:p>
          <a:p>
            <a:pPr lvl="1"/>
            <a:r>
              <a:rPr lang="en-US" altLang="en-US" b="1" dirty="0" smtClean="0">
                <a:ea typeface="MS PGothic" pitchFamily="34" charset="-128"/>
              </a:rPr>
              <a:t>Flock:</a:t>
            </a:r>
            <a:r>
              <a:rPr lang="en-US" altLang="en-US" dirty="0" smtClean="0">
                <a:ea typeface="MS PGothic" pitchFamily="34" charset="-128"/>
              </a:rPr>
              <a:t>  At least </a:t>
            </a:r>
            <a:r>
              <a:rPr lang="en-US" altLang="en-US" i="1" dirty="0" smtClean="0">
                <a:ea typeface="MS PGothic" pitchFamily="34" charset="-128"/>
              </a:rPr>
              <a:t>m</a:t>
            </a:r>
            <a:r>
              <a:rPr lang="en-US" altLang="en-US" dirty="0" smtClean="0">
                <a:ea typeface="MS PGothic" pitchFamily="34" charset="-128"/>
              </a:rPr>
              <a:t> entities are within a </a:t>
            </a:r>
            <a:r>
              <a:rPr lang="en-US" altLang="en-US" i="1" dirty="0" smtClean="0">
                <a:ea typeface="MS PGothic" pitchFamily="34" charset="-128"/>
              </a:rPr>
              <a:t>circular</a:t>
            </a:r>
            <a:r>
              <a:rPr lang="en-US" altLang="en-US" dirty="0" smtClean="0">
                <a:ea typeface="MS PGothic" pitchFamily="34" charset="-128"/>
              </a:rPr>
              <a:t> region of </a:t>
            </a:r>
            <a:r>
              <a:rPr lang="en-US" altLang="en-US" b="1" i="1" dirty="0" smtClean="0">
                <a:ea typeface="MS PGothic" pitchFamily="34" charset="-128"/>
              </a:rPr>
              <a:t>radius r</a:t>
            </a:r>
            <a:r>
              <a:rPr lang="en-US" altLang="en-US" dirty="0" smtClean="0">
                <a:ea typeface="MS PGothic" pitchFamily="34" charset="-128"/>
              </a:rPr>
              <a:t> and move in the same direction</a:t>
            </a:r>
          </a:p>
          <a:p>
            <a:pPr lvl="1"/>
            <a:r>
              <a:rPr lang="en-US" altLang="en-US" b="1" dirty="0" smtClean="0">
                <a:ea typeface="MS PGothic" pitchFamily="34" charset="-128"/>
              </a:rPr>
              <a:t>Convoy:</a:t>
            </a:r>
            <a:r>
              <a:rPr lang="en-US" altLang="en-US" dirty="0" smtClean="0">
                <a:ea typeface="MS PGothic" pitchFamily="34" charset="-128"/>
              </a:rPr>
              <a:t> </a:t>
            </a:r>
            <a:r>
              <a:rPr lang="en-US" altLang="en-US" i="1" dirty="0" smtClean="0">
                <a:ea typeface="MS PGothic" pitchFamily="34" charset="-128"/>
              </a:rPr>
              <a:t>Density-based clustering </a:t>
            </a:r>
            <a:r>
              <a:rPr lang="en-US" altLang="en-US" dirty="0" smtClean="0">
                <a:ea typeface="MS PGothic" pitchFamily="34" charset="-128"/>
              </a:rPr>
              <a:t>at each timestamp; no need to be a rigid circle</a:t>
            </a:r>
          </a:p>
          <a:p>
            <a:r>
              <a:rPr lang="en-US" altLang="en-US" b="1" dirty="0" smtClean="0">
                <a:ea typeface="MS PGothic" pitchFamily="34" charset="-128"/>
              </a:rPr>
              <a:t>Swarm: </a:t>
            </a:r>
            <a:r>
              <a:rPr lang="en-US" altLang="en-US" dirty="0" smtClean="0">
                <a:ea typeface="MS PGothic" pitchFamily="34" charset="-128"/>
              </a:rPr>
              <a:t> Moving objects may not be close to each other for all the consecutive time stamps</a:t>
            </a:r>
          </a:p>
          <a:p>
            <a:pPr lvl="1"/>
            <a:r>
              <a:rPr lang="en-US" altLang="en-US" dirty="0" smtClean="0">
                <a:ea typeface="MS PGothic" pitchFamily="34" charset="-128"/>
              </a:rPr>
              <a:t>Efficient pattern mining algorithms for uncovering such swarm patterns</a:t>
            </a:r>
          </a:p>
        </p:txBody>
      </p:sp>
      <p:pic>
        <p:nvPicPr>
          <p:cNvPr id="6" name="Picture 4" descr="swarm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173" y="4032957"/>
            <a:ext cx="53848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433" y="4104474"/>
            <a:ext cx="8301567"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4450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
            <a:ext cx="12192000" cy="106840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normAutofit fontScale="90000"/>
          </a:bodyPr>
          <a:lstStyle/>
          <a:p>
            <a:r>
              <a:rPr lang="en-US" altLang="en-US" dirty="0">
                <a:ea typeface="ＭＳ Ｐゴシック" panose="020B0600070205080204" pitchFamily="34" charset="-128"/>
              </a:rPr>
              <a:t>Trajectory Clustering: A Partition-and-Group </a:t>
            </a:r>
            <a:r>
              <a:rPr lang="en-US" altLang="en-US" dirty="0" smtClean="0">
                <a:ea typeface="ＭＳ Ｐゴシック" panose="020B0600070205080204" pitchFamily="34" charset="-128"/>
              </a:rPr>
              <a:t>Framework</a:t>
            </a:r>
            <a:endParaRPr lang="en-US" altLang="en-US" sz="3200" dirty="0" smtClean="0">
              <a:ea typeface="MS PGothic" pitchFamily="34" charset="-128"/>
            </a:endParaRPr>
          </a:p>
        </p:txBody>
      </p:sp>
      <p:sp>
        <p:nvSpPr>
          <p:cNvPr id="12291" name="Rectangle 3"/>
          <p:cNvSpPr>
            <a:spLocks noGrp="1" noChangeArrowheads="1"/>
          </p:cNvSpPr>
          <p:nvPr>
            <p:ph type="body" idx="1"/>
          </p:nvPr>
        </p:nvSpPr>
        <p:spPr>
          <a:xfrm>
            <a:off x="559029" y="1130929"/>
            <a:ext cx="11023212" cy="135030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lang="en-US" altLang="en-US" sz="2400" dirty="0" smtClean="0">
                <a:ea typeface="ＭＳ Ｐゴシック" panose="020B0600070205080204" pitchFamily="34" charset="-128"/>
              </a:rPr>
              <a:t>Grouping </a:t>
            </a:r>
            <a:r>
              <a:rPr lang="en-US" altLang="en-US" sz="2400" dirty="0">
                <a:ea typeface="ＭＳ Ｐゴシック" panose="020B0600070205080204" pitchFamily="34" charset="-128"/>
              </a:rPr>
              <a:t>trajectories </a:t>
            </a:r>
            <a:r>
              <a:rPr lang="en-US" altLang="en-US" sz="2400" b="1" i="1" dirty="0">
                <a:ea typeface="ＭＳ Ｐゴシック" panose="020B0600070205080204" pitchFamily="34" charset="-128"/>
              </a:rPr>
              <a:t>as a whole</a:t>
            </a:r>
            <a:r>
              <a:rPr lang="en-US" altLang="en-US" sz="2400" dirty="0">
                <a:ea typeface="ＭＳ Ｐゴシック" panose="020B0600070205080204" pitchFamily="34" charset="-128"/>
              </a:rPr>
              <a:t> </a:t>
            </a:r>
            <a:r>
              <a:rPr lang="en-US" altLang="en-US" sz="2400" dirty="0">
                <a:ea typeface="ＭＳ Ｐゴシック" panose="020B0600070205080204" pitchFamily="34" charset="-128"/>
                <a:sym typeface="Wingdings 3" panose="05040102010807070707" pitchFamily="18" charset="2"/>
              </a:rPr>
              <a:t>⇒ </a:t>
            </a:r>
            <a:r>
              <a:rPr lang="en-US" altLang="en-US" sz="2400" dirty="0" smtClean="0">
                <a:ea typeface="ＭＳ Ｐゴシック" panose="020B0600070205080204" pitchFamily="34" charset="-128"/>
                <a:sym typeface="Wingdings 3" panose="05040102010807070707" pitchFamily="18" charset="2"/>
              </a:rPr>
              <a:t>cannot </a:t>
            </a:r>
            <a:r>
              <a:rPr lang="en-US" altLang="en-US" sz="2400" dirty="0" smtClean="0">
                <a:ea typeface="ＭＳ Ｐゴシック" panose="020B0600070205080204" pitchFamily="34" charset="-128"/>
              </a:rPr>
              <a:t>find </a:t>
            </a:r>
            <a:r>
              <a:rPr lang="en-US" altLang="en-US" sz="2400" b="1" i="1" dirty="0">
                <a:ea typeface="ＭＳ Ｐゴシック" panose="020B0600070205080204" pitchFamily="34" charset="-128"/>
              </a:rPr>
              <a:t>similar portions</a:t>
            </a:r>
            <a:r>
              <a:rPr lang="en-US" altLang="en-US" sz="2400" dirty="0">
                <a:ea typeface="ＭＳ Ｐゴシック" panose="020B0600070205080204" pitchFamily="34" charset="-128"/>
              </a:rPr>
              <a:t> of </a:t>
            </a:r>
            <a:r>
              <a:rPr lang="en-US" altLang="en-US" sz="2400" dirty="0" smtClean="0">
                <a:ea typeface="ＭＳ Ｐゴシック" panose="020B0600070205080204" pitchFamily="34" charset="-128"/>
              </a:rPr>
              <a:t>trajectories</a:t>
            </a:r>
          </a:p>
          <a:p>
            <a:pPr marL="461963" lvl="1" indent="-461963">
              <a:buClr>
                <a:srgbClr val="0000CC"/>
              </a:buClr>
            </a:pPr>
            <a:r>
              <a:rPr lang="en-US" altLang="en-US" sz="2400" b="1" i="1" dirty="0" smtClean="0">
                <a:ea typeface="ＭＳ Ｐゴシック" panose="020B0600070205080204" pitchFamily="34" charset="-128"/>
              </a:rPr>
              <a:t>Solution: </a:t>
            </a:r>
            <a:r>
              <a:rPr lang="en-US" altLang="en-US" sz="2400" dirty="0">
                <a:ea typeface="ＭＳ Ｐゴシック" panose="020B0600070205080204" pitchFamily="34" charset="-128"/>
              </a:rPr>
              <a:t>discovers common </a:t>
            </a:r>
            <a:r>
              <a:rPr lang="en-US" altLang="en-US" sz="2400" b="1" i="1" dirty="0" smtClean="0">
                <a:ea typeface="ＭＳ Ｐゴシック" panose="020B0600070205080204" pitchFamily="34" charset="-128"/>
              </a:rPr>
              <a:t>sub</a:t>
            </a:r>
            <a:r>
              <a:rPr lang="en-US" altLang="en-US" sz="2400" dirty="0" smtClean="0">
                <a:ea typeface="ＭＳ Ｐゴシック" panose="020B0600070205080204" pitchFamily="34" charset="-128"/>
              </a:rPr>
              <a:t>-trajectories, e.g., </a:t>
            </a:r>
            <a:r>
              <a:rPr lang="en-US" altLang="en-US" sz="2400" i="1" dirty="0" smtClean="0">
                <a:ea typeface="ＭＳ Ｐゴシック" panose="020B0600070205080204" pitchFamily="34" charset="-128"/>
              </a:rPr>
              <a:t>forecast </a:t>
            </a:r>
            <a:r>
              <a:rPr lang="en-US" altLang="en-US" sz="2400" i="1" dirty="0">
                <a:ea typeface="ＭＳ Ｐゴシック" panose="020B0600070205080204" pitchFamily="34" charset="-128"/>
              </a:rPr>
              <a:t>hurricane landfall</a:t>
            </a:r>
            <a:r>
              <a:rPr lang="en-US" altLang="en-US" sz="2400" dirty="0">
                <a:ea typeface="ＭＳ Ｐゴシック" panose="020B0600070205080204" pitchFamily="34" charset="-128"/>
              </a:rPr>
              <a:t> </a:t>
            </a:r>
            <a:endParaRPr lang="en-US" altLang="en-US" sz="2400" dirty="0" smtClean="0">
              <a:ea typeface="ＭＳ Ｐゴシック" panose="020B0600070205080204" pitchFamily="34" charset="-128"/>
            </a:endParaRPr>
          </a:p>
          <a:p>
            <a:pPr marL="461963" lvl="1" indent="-461963">
              <a:buClr>
                <a:srgbClr val="0000CC"/>
              </a:buClr>
            </a:pPr>
            <a:r>
              <a:rPr lang="en-US" altLang="ko-KR" sz="2400" dirty="0" smtClean="0">
                <a:ea typeface="굴림" panose="020B0600000101010101" pitchFamily="34" charset="-127"/>
              </a:rPr>
              <a:t>Two </a:t>
            </a:r>
            <a:r>
              <a:rPr lang="en-US" altLang="ko-KR" sz="2400" dirty="0">
                <a:ea typeface="굴림" panose="020B0600000101010101" pitchFamily="34" charset="-127"/>
              </a:rPr>
              <a:t>phases: </a:t>
            </a:r>
            <a:r>
              <a:rPr lang="en-US" altLang="ko-KR" sz="2400" b="1" i="1" dirty="0">
                <a:solidFill>
                  <a:srgbClr val="CC0099"/>
                </a:solidFill>
                <a:ea typeface="굴림" panose="020B0600000101010101" pitchFamily="34" charset="-127"/>
              </a:rPr>
              <a:t>partitioning</a:t>
            </a:r>
            <a:r>
              <a:rPr lang="en-US" altLang="ko-KR" sz="2400" dirty="0">
                <a:ea typeface="굴림" panose="020B0600000101010101" pitchFamily="34" charset="-127"/>
              </a:rPr>
              <a:t> and </a:t>
            </a:r>
            <a:r>
              <a:rPr lang="en-US" altLang="ko-KR" sz="2400" b="1" i="1" dirty="0">
                <a:solidFill>
                  <a:srgbClr val="0000CC"/>
                </a:solidFill>
                <a:ea typeface="굴림" panose="020B0600000101010101" pitchFamily="34" charset="-127"/>
              </a:rPr>
              <a:t>grouping</a:t>
            </a:r>
            <a:endParaRPr lang="en-US" altLang="en-US" sz="2400" b="1" i="1" dirty="0">
              <a:solidFill>
                <a:srgbClr val="0000CC"/>
              </a:solidFill>
              <a:ea typeface="굴림" panose="020B0600000101010101" pitchFamily="34" charset="-127"/>
            </a:endParaRPr>
          </a:p>
        </p:txBody>
      </p:sp>
      <p:grpSp>
        <p:nvGrpSpPr>
          <p:cNvPr id="19" name="Group 18"/>
          <p:cNvGrpSpPr/>
          <p:nvPr/>
        </p:nvGrpSpPr>
        <p:grpSpPr>
          <a:xfrm>
            <a:off x="5938026" y="2264839"/>
            <a:ext cx="6061510" cy="3457766"/>
            <a:chOff x="3124200" y="1949451"/>
            <a:chExt cx="6248400" cy="3567113"/>
          </a:xfrm>
        </p:grpSpPr>
        <p:sp>
          <p:nvSpPr>
            <p:cNvPr id="20" name="AutoShape 4"/>
            <p:cNvSpPr>
              <a:spLocks noChangeArrowheads="1"/>
            </p:cNvSpPr>
            <p:nvPr/>
          </p:nvSpPr>
          <p:spPr bwMode="auto">
            <a:xfrm rot="-10144048">
              <a:off x="7315200" y="4368800"/>
              <a:ext cx="1066800" cy="160338"/>
            </a:xfrm>
            <a:prstGeom prst="rightArrow">
              <a:avLst>
                <a:gd name="adj1" fmla="val 50000"/>
                <a:gd name="adj2" fmla="val 166336"/>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grpSp>
          <p:nvGrpSpPr>
            <p:cNvPr id="21" name="Group 5"/>
            <p:cNvGrpSpPr>
              <a:grpSpLocks/>
            </p:cNvGrpSpPr>
            <p:nvPr/>
          </p:nvGrpSpPr>
          <p:grpSpPr bwMode="auto">
            <a:xfrm>
              <a:off x="4191000" y="1949451"/>
              <a:ext cx="3962400" cy="1782763"/>
              <a:chOff x="1296" y="1248"/>
              <a:chExt cx="2496" cy="1123"/>
            </a:xfrm>
          </p:grpSpPr>
          <p:sp>
            <p:nvSpPr>
              <p:cNvPr id="52" name="Text Box 6"/>
              <p:cNvSpPr txBox="1">
                <a:spLocks noChangeArrowheads="1"/>
              </p:cNvSpPr>
              <p:nvPr/>
            </p:nvSpPr>
            <p:spPr bwMode="auto">
              <a:xfrm>
                <a:off x="2448" y="124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i="1" dirty="0">
                    <a:solidFill>
                      <a:srgbClr val="000000"/>
                    </a:solidFill>
                    <a:latin typeface="Times New Roman" panose="02020603050405020304" pitchFamily="18" charset="0"/>
                    <a:ea typeface="굴림" panose="020B0600000101010101" pitchFamily="34" charset="-127"/>
                    <a:cs typeface="Arial" panose="020B0604020202020204" pitchFamily="34" charset="0"/>
                  </a:rPr>
                  <a:t>TR</a:t>
                </a:r>
                <a:r>
                  <a:rPr kumimoji="1" lang="en-US" altLang="ko-KR" sz="1800" i="1" baseline="-25000" dirty="0">
                    <a:solidFill>
                      <a:srgbClr val="000000"/>
                    </a:solidFill>
                    <a:latin typeface="Times New Roman" panose="02020603050405020304" pitchFamily="18" charset="0"/>
                    <a:ea typeface="굴림" panose="020B0600000101010101" pitchFamily="34" charset="-127"/>
                    <a:cs typeface="Arial" panose="020B0604020202020204" pitchFamily="34" charset="0"/>
                  </a:rPr>
                  <a:t>5</a:t>
                </a:r>
              </a:p>
            </p:txBody>
          </p:sp>
          <p:sp>
            <p:nvSpPr>
              <p:cNvPr id="53" name="Text Box 7"/>
              <p:cNvSpPr txBox="1">
                <a:spLocks noChangeArrowheads="1"/>
              </p:cNvSpPr>
              <p:nvPr/>
            </p:nvSpPr>
            <p:spPr bwMode="auto">
              <a:xfrm>
                <a:off x="2400" y="2169"/>
                <a:ext cx="33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i="1">
                    <a:solidFill>
                      <a:srgbClr val="000000"/>
                    </a:solidFill>
                    <a:latin typeface="Times New Roman" panose="02020603050405020304" pitchFamily="18" charset="0"/>
                    <a:ea typeface="굴림" panose="020B0600000101010101" pitchFamily="34" charset="-127"/>
                    <a:cs typeface="Arial" panose="020B0604020202020204" pitchFamily="34" charset="0"/>
                  </a:rPr>
                  <a:t>TR</a:t>
                </a:r>
                <a:r>
                  <a:rPr kumimoji="1" lang="en-US" altLang="ko-KR" sz="1800" i="1" baseline="-25000">
                    <a:solidFill>
                      <a:srgbClr val="000000"/>
                    </a:solidFill>
                    <a:latin typeface="Times New Roman" panose="02020603050405020304" pitchFamily="18" charset="0"/>
                    <a:ea typeface="굴림" panose="020B0600000101010101" pitchFamily="34" charset="-127"/>
                    <a:cs typeface="Arial" panose="020B0604020202020204" pitchFamily="34" charset="0"/>
                  </a:rPr>
                  <a:t>1</a:t>
                </a:r>
              </a:p>
            </p:txBody>
          </p:sp>
          <p:sp>
            <p:nvSpPr>
              <p:cNvPr id="54" name="Text Box 8"/>
              <p:cNvSpPr txBox="1">
                <a:spLocks noChangeArrowheads="1"/>
              </p:cNvSpPr>
              <p:nvPr/>
            </p:nvSpPr>
            <p:spPr bwMode="auto">
              <a:xfrm>
                <a:off x="1296" y="182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i="1">
                    <a:solidFill>
                      <a:srgbClr val="000000"/>
                    </a:solidFill>
                    <a:latin typeface="Times New Roman" panose="02020603050405020304" pitchFamily="18" charset="0"/>
                    <a:ea typeface="굴림" panose="020B0600000101010101" pitchFamily="34" charset="-127"/>
                    <a:cs typeface="Arial" panose="020B0604020202020204" pitchFamily="34" charset="0"/>
                  </a:rPr>
                  <a:t>TR</a:t>
                </a:r>
                <a:r>
                  <a:rPr kumimoji="1" lang="en-US" altLang="ko-KR" sz="1800" i="1" baseline="-25000">
                    <a:solidFill>
                      <a:srgbClr val="000000"/>
                    </a:solidFill>
                    <a:latin typeface="Times New Roman" panose="02020603050405020304" pitchFamily="18" charset="0"/>
                    <a:ea typeface="굴림" panose="020B0600000101010101" pitchFamily="34" charset="-127"/>
                    <a:cs typeface="Arial" panose="020B0604020202020204" pitchFamily="34" charset="0"/>
                  </a:rPr>
                  <a:t>2</a:t>
                </a:r>
              </a:p>
            </p:txBody>
          </p:sp>
          <p:sp>
            <p:nvSpPr>
              <p:cNvPr id="55" name="Text Box 9"/>
              <p:cNvSpPr txBox="1">
                <a:spLocks noChangeArrowheads="1"/>
              </p:cNvSpPr>
              <p:nvPr/>
            </p:nvSpPr>
            <p:spPr bwMode="auto">
              <a:xfrm>
                <a:off x="1488" y="1344"/>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i="1">
                    <a:solidFill>
                      <a:srgbClr val="000000"/>
                    </a:solidFill>
                    <a:latin typeface="Times New Roman" panose="02020603050405020304" pitchFamily="18" charset="0"/>
                    <a:ea typeface="굴림" panose="020B0600000101010101" pitchFamily="34" charset="-127"/>
                    <a:cs typeface="Arial" panose="020B0604020202020204" pitchFamily="34" charset="0"/>
                  </a:rPr>
                  <a:t>TR</a:t>
                </a:r>
                <a:r>
                  <a:rPr kumimoji="1" lang="en-US" altLang="ko-KR" sz="1800" i="1" baseline="-25000">
                    <a:solidFill>
                      <a:srgbClr val="000000"/>
                    </a:solidFill>
                    <a:latin typeface="Times New Roman" panose="02020603050405020304" pitchFamily="18" charset="0"/>
                    <a:ea typeface="굴림" panose="020B0600000101010101" pitchFamily="34" charset="-127"/>
                    <a:cs typeface="Arial" panose="020B0604020202020204" pitchFamily="34" charset="0"/>
                  </a:rPr>
                  <a:t>3</a:t>
                </a:r>
              </a:p>
            </p:txBody>
          </p:sp>
          <p:sp>
            <p:nvSpPr>
              <p:cNvPr id="56" name="Text Box 10"/>
              <p:cNvSpPr txBox="1">
                <a:spLocks noChangeArrowheads="1"/>
              </p:cNvSpPr>
              <p:nvPr/>
            </p:nvSpPr>
            <p:spPr bwMode="auto">
              <a:xfrm>
                <a:off x="1872" y="1248"/>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i="1" dirty="0">
                    <a:solidFill>
                      <a:srgbClr val="000000"/>
                    </a:solidFill>
                    <a:latin typeface="Times New Roman" panose="02020603050405020304" pitchFamily="18" charset="0"/>
                    <a:ea typeface="굴림" panose="020B0600000101010101" pitchFamily="34" charset="-127"/>
                    <a:cs typeface="Arial" panose="020B0604020202020204" pitchFamily="34" charset="0"/>
                  </a:rPr>
                  <a:t>TR</a:t>
                </a:r>
                <a:r>
                  <a:rPr kumimoji="1" lang="en-US" altLang="ko-KR" sz="1800" i="1" baseline="-25000" dirty="0">
                    <a:solidFill>
                      <a:srgbClr val="000000"/>
                    </a:solidFill>
                    <a:latin typeface="Times New Roman" panose="02020603050405020304" pitchFamily="18" charset="0"/>
                    <a:ea typeface="굴림" panose="020B0600000101010101" pitchFamily="34" charset="-127"/>
                    <a:cs typeface="Arial" panose="020B0604020202020204" pitchFamily="34" charset="0"/>
                  </a:rPr>
                  <a:t>4</a:t>
                </a:r>
              </a:p>
            </p:txBody>
          </p:sp>
          <p:sp>
            <p:nvSpPr>
              <p:cNvPr id="57" name="Line 11"/>
              <p:cNvSpPr>
                <a:spLocks noChangeShapeType="1"/>
              </p:cNvSpPr>
              <p:nvPr/>
            </p:nvSpPr>
            <p:spPr bwMode="auto">
              <a:xfrm flipH="1" flipV="1">
                <a:off x="2928" y="1824"/>
                <a:ext cx="384"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58" name="Line 12"/>
              <p:cNvSpPr>
                <a:spLocks noChangeShapeType="1"/>
              </p:cNvSpPr>
              <p:nvPr/>
            </p:nvSpPr>
            <p:spPr bwMode="auto">
              <a:xfrm flipH="1" flipV="1">
                <a:off x="2592" y="1728"/>
                <a:ext cx="336"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59" name="Line 13"/>
              <p:cNvSpPr>
                <a:spLocks noChangeShapeType="1"/>
              </p:cNvSpPr>
              <p:nvPr/>
            </p:nvSpPr>
            <p:spPr bwMode="auto">
              <a:xfrm flipH="1" flipV="1">
                <a:off x="2352" y="1584"/>
                <a:ext cx="240" cy="144"/>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0" name="Line 14"/>
              <p:cNvSpPr>
                <a:spLocks noChangeShapeType="1"/>
              </p:cNvSpPr>
              <p:nvPr/>
            </p:nvSpPr>
            <p:spPr bwMode="auto">
              <a:xfrm flipH="1" flipV="1">
                <a:off x="2160" y="1392"/>
                <a:ext cx="192" cy="192"/>
              </a:xfrm>
              <a:prstGeom prst="line">
                <a:avLst/>
              </a:prstGeom>
              <a:noFill/>
              <a:ln w="3175">
                <a:solidFill>
                  <a:schemeClr val="tx1"/>
                </a:solidFill>
                <a:round/>
                <a:headEnd type="oval" w="sm" len="sm"/>
                <a:tailEnd type="triangle"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1" name="Line 15"/>
              <p:cNvSpPr>
                <a:spLocks noChangeShapeType="1"/>
              </p:cNvSpPr>
              <p:nvPr/>
            </p:nvSpPr>
            <p:spPr bwMode="auto">
              <a:xfrm flipH="1" flipV="1">
                <a:off x="3408" y="1920"/>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2" name="Line 16"/>
              <p:cNvSpPr>
                <a:spLocks noChangeShapeType="1"/>
              </p:cNvSpPr>
              <p:nvPr/>
            </p:nvSpPr>
            <p:spPr bwMode="auto">
              <a:xfrm flipH="1" flipV="1">
                <a:off x="2688" y="1824"/>
                <a:ext cx="720"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3" name="Line 17"/>
              <p:cNvSpPr>
                <a:spLocks noChangeShapeType="1"/>
              </p:cNvSpPr>
              <p:nvPr/>
            </p:nvSpPr>
            <p:spPr bwMode="auto">
              <a:xfrm flipH="1" flipV="1">
                <a:off x="2112" y="1680"/>
                <a:ext cx="576" cy="144"/>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4" name="Line 18"/>
              <p:cNvSpPr>
                <a:spLocks noChangeShapeType="1"/>
              </p:cNvSpPr>
              <p:nvPr/>
            </p:nvSpPr>
            <p:spPr bwMode="auto">
              <a:xfrm flipH="1" flipV="1">
                <a:off x="1776" y="1488"/>
                <a:ext cx="336" cy="192"/>
              </a:xfrm>
              <a:prstGeom prst="line">
                <a:avLst/>
              </a:prstGeom>
              <a:noFill/>
              <a:ln w="3175">
                <a:solidFill>
                  <a:schemeClr val="tx1"/>
                </a:solidFill>
                <a:round/>
                <a:headEnd type="oval" w="sm" len="sm"/>
                <a:tailEnd type="triangle"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5" name="Line 19"/>
              <p:cNvSpPr>
                <a:spLocks noChangeShapeType="1"/>
              </p:cNvSpPr>
              <p:nvPr/>
            </p:nvSpPr>
            <p:spPr bwMode="auto">
              <a:xfrm flipH="1">
                <a:off x="2304" y="1440"/>
                <a:ext cx="192" cy="144"/>
              </a:xfrm>
              <a:prstGeom prst="line">
                <a:avLst/>
              </a:prstGeom>
              <a:noFill/>
              <a:ln w="3175">
                <a:solidFill>
                  <a:schemeClr val="tx1"/>
                </a:solidFill>
                <a:round/>
                <a:headEnd type="triangle"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6" name="Line 20"/>
              <p:cNvSpPr>
                <a:spLocks noChangeShapeType="1"/>
              </p:cNvSpPr>
              <p:nvPr/>
            </p:nvSpPr>
            <p:spPr bwMode="auto">
              <a:xfrm flipH="1">
                <a:off x="2208" y="1584"/>
                <a:ext cx="96"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7" name="Line 21"/>
              <p:cNvSpPr>
                <a:spLocks noChangeShapeType="1"/>
              </p:cNvSpPr>
              <p:nvPr/>
            </p:nvSpPr>
            <p:spPr bwMode="auto">
              <a:xfrm>
                <a:off x="2208" y="1680"/>
                <a:ext cx="0"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8" name="Line 22"/>
              <p:cNvSpPr>
                <a:spLocks noChangeShapeType="1"/>
              </p:cNvSpPr>
              <p:nvPr/>
            </p:nvSpPr>
            <p:spPr bwMode="auto">
              <a:xfrm>
                <a:off x="2208" y="1728"/>
                <a:ext cx="192"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69" name="Line 23"/>
              <p:cNvSpPr>
                <a:spLocks noChangeShapeType="1"/>
              </p:cNvSpPr>
              <p:nvPr/>
            </p:nvSpPr>
            <p:spPr bwMode="auto">
              <a:xfrm>
                <a:off x="2400" y="1824"/>
                <a:ext cx="336"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0" name="Line 24"/>
              <p:cNvSpPr>
                <a:spLocks noChangeShapeType="1"/>
              </p:cNvSpPr>
              <p:nvPr/>
            </p:nvSpPr>
            <p:spPr bwMode="auto">
              <a:xfrm>
                <a:off x="2736" y="1920"/>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1" name="Line 25"/>
              <p:cNvSpPr>
                <a:spLocks noChangeShapeType="1"/>
              </p:cNvSpPr>
              <p:nvPr/>
            </p:nvSpPr>
            <p:spPr bwMode="auto">
              <a:xfrm>
                <a:off x="3072" y="1968"/>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2" name="Line 26"/>
              <p:cNvSpPr>
                <a:spLocks noChangeShapeType="1"/>
              </p:cNvSpPr>
              <p:nvPr/>
            </p:nvSpPr>
            <p:spPr bwMode="auto">
              <a:xfrm>
                <a:off x="3408" y="2016"/>
                <a:ext cx="384"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3" name="Line 27"/>
              <p:cNvSpPr>
                <a:spLocks noChangeShapeType="1"/>
              </p:cNvSpPr>
              <p:nvPr/>
            </p:nvSpPr>
            <p:spPr bwMode="auto">
              <a:xfrm flipH="1" flipV="1">
                <a:off x="3120" y="2016"/>
                <a:ext cx="480"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4" name="Line 28"/>
              <p:cNvSpPr>
                <a:spLocks noChangeShapeType="1"/>
              </p:cNvSpPr>
              <p:nvPr/>
            </p:nvSpPr>
            <p:spPr bwMode="auto">
              <a:xfrm flipH="1" flipV="1">
                <a:off x="2784" y="1968"/>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5" name="Line 29"/>
              <p:cNvSpPr>
                <a:spLocks noChangeShapeType="1"/>
              </p:cNvSpPr>
              <p:nvPr/>
            </p:nvSpPr>
            <p:spPr bwMode="auto">
              <a:xfrm flipH="1" flipV="1">
                <a:off x="2448" y="1920"/>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6" name="Line 30"/>
              <p:cNvSpPr>
                <a:spLocks noChangeShapeType="1"/>
              </p:cNvSpPr>
              <p:nvPr/>
            </p:nvSpPr>
            <p:spPr bwMode="auto">
              <a:xfrm flipH="1">
                <a:off x="2208" y="1920"/>
                <a:ext cx="240" cy="96"/>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7" name="Line 31"/>
              <p:cNvSpPr>
                <a:spLocks noChangeShapeType="1"/>
              </p:cNvSpPr>
              <p:nvPr/>
            </p:nvSpPr>
            <p:spPr bwMode="auto">
              <a:xfrm>
                <a:off x="2208" y="2016"/>
                <a:ext cx="96" cy="192"/>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8" name="Line 32"/>
              <p:cNvSpPr>
                <a:spLocks noChangeShapeType="1"/>
              </p:cNvSpPr>
              <p:nvPr/>
            </p:nvSpPr>
            <p:spPr bwMode="auto">
              <a:xfrm>
                <a:off x="2304" y="2208"/>
                <a:ext cx="144" cy="96"/>
              </a:xfrm>
              <a:prstGeom prst="line">
                <a:avLst/>
              </a:prstGeom>
              <a:noFill/>
              <a:ln w="3175">
                <a:solidFill>
                  <a:schemeClr val="tx1"/>
                </a:solidFill>
                <a:round/>
                <a:headEnd type="oval" w="sm" len="sm"/>
                <a:tailEnd type="triangle"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79" name="Line 33"/>
              <p:cNvSpPr>
                <a:spLocks noChangeShapeType="1"/>
              </p:cNvSpPr>
              <p:nvPr/>
            </p:nvSpPr>
            <p:spPr bwMode="auto">
              <a:xfrm flipH="1" flipV="1">
                <a:off x="3072" y="1920"/>
                <a:ext cx="288"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0" name="Line 34"/>
              <p:cNvSpPr>
                <a:spLocks noChangeShapeType="1"/>
              </p:cNvSpPr>
              <p:nvPr/>
            </p:nvSpPr>
            <p:spPr bwMode="auto">
              <a:xfrm flipH="1" flipV="1">
                <a:off x="2736" y="1872"/>
                <a:ext cx="336"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1" name="Line 35"/>
              <p:cNvSpPr>
                <a:spLocks noChangeShapeType="1"/>
              </p:cNvSpPr>
              <p:nvPr/>
            </p:nvSpPr>
            <p:spPr bwMode="auto">
              <a:xfrm flipH="1" flipV="1">
                <a:off x="2256" y="1824"/>
                <a:ext cx="480"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2" name="Line 36"/>
              <p:cNvSpPr>
                <a:spLocks noChangeShapeType="1"/>
              </p:cNvSpPr>
              <p:nvPr/>
            </p:nvSpPr>
            <p:spPr bwMode="auto">
              <a:xfrm flipH="1">
                <a:off x="1968" y="1824"/>
                <a:ext cx="288" cy="48"/>
              </a:xfrm>
              <a:prstGeom prst="line">
                <a:avLst/>
              </a:prstGeom>
              <a:noFill/>
              <a:ln w="3175">
                <a:solidFill>
                  <a:schemeClr val="tx1"/>
                </a:solidFill>
                <a:round/>
                <a:headEnd type="oval" w="sm" len="sm"/>
                <a:tailEnd type="oval"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3" name="Line 37"/>
              <p:cNvSpPr>
                <a:spLocks noChangeShapeType="1"/>
              </p:cNvSpPr>
              <p:nvPr/>
            </p:nvSpPr>
            <p:spPr bwMode="auto">
              <a:xfrm flipH="1">
                <a:off x="1584" y="1872"/>
                <a:ext cx="384" cy="96"/>
              </a:xfrm>
              <a:prstGeom prst="line">
                <a:avLst/>
              </a:prstGeom>
              <a:noFill/>
              <a:ln w="3175">
                <a:solidFill>
                  <a:schemeClr val="tx1"/>
                </a:solidFill>
                <a:round/>
                <a:headEnd type="oval" w="sm" len="sm"/>
                <a:tailEnd type="triangle" w="sm" len="sm"/>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grpSp>
        <p:grpSp>
          <p:nvGrpSpPr>
            <p:cNvPr id="22" name="Group 38"/>
            <p:cNvGrpSpPr>
              <a:grpSpLocks/>
            </p:cNvGrpSpPr>
            <p:nvPr/>
          </p:nvGrpSpPr>
          <p:grpSpPr bwMode="auto">
            <a:xfrm>
              <a:off x="3124200" y="3854450"/>
              <a:ext cx="3429000" cy="1447800"/>
              <a:chOff x="624" y="2448"/>
              <a:chExt cx="2160" cy="912"/>
            </a:xfrm>
          </p:grpSpPr>
          <p:sp>
            <p:nvSpPr>
              <p:cNvPr id="39" name="Line 39"/>
              <p:cNvSpPr>
                <a:spLocks noChangeShapeType="1"/>
              </p:cNvSpPr>
              <p:nvPr/>
            </p:nvSpPr>
            <p:spPr bwMode="auto">
              <a:xfrm flipH="1" flipV="1">
                <a:off x="1632" y="2784"/>
                <a:ext cx="720"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0" name="Line 40"/>
              <p:cNvSpPr>
                <a:spLocks noChangeShapeType="1"/>
              </p:cNvSpPr>
              <p:nvPr/>
            </p:nvSpPr>
            <p:spPr bwMode="auto">
              <a:xfrm flipH="1" flipV="1">
                <a:off x="1200" y="2448"/>
                <a:ext cx="432" cy="33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1" name="Line 41"/>
              <p:cNvSpPr>
                <a:spLocks noChangeShapeType="1"/>
              </p:cNvSpPr>
              <p:nvPr/>
            </p:nvSpPr>
            <p:spPr bwMode="auto">
              <a:xfrm flipH="1" flipV="1">
                <a:off x="1776" y="2928"/>
                <a:ext cx="624" cy="9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2" name="Line 42"/>
              <p:cNvSpPr>
                <a:spLocks noChangeShapeType="1"/>
              </p:cNvSpPr>
              <p:nvPr/>
            </p:nvSpPr>
            <p:spPr bwMode="auto">
              <a:xfrm flipH="1">
                <a:off x="1008" y="2928"/>
                <a:ext cx="768" cy="0"/>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3" name="Line 43"/>
              <p:cNvSpPr>
                <a:spLocks noChangeShapeType="1"/>
              </p:cNvSpPr>
              <p:nvPr/>
            </p:nvSpPr>
            <p:spPr bwMode="auto">
              <a:xfrm flipH="1">
                <a:off x="624" y="2928"/>
                <a:ext cx="384" cy="9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4" name="Line 44"/>
              <p:cNvSpPr>
                <a:spLocks noChangeShapeType="1"/>
              </p:cNvSpPr>
              <p:nvPr/>
            </p:nvSpPr>
            <p:spPr bwMode="auto">
              <a:xfrm flipH="1" flipV="1">
                <a:off x="1776" y="2976"/>
                <a:ext cx="1008"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5" name="Line 45"/>
              <p:cNvSpPr>
                <a:spLocks noChangeShapeType="1"/>
              </p:cNvSpPr>
              <p:nvPr/>
            </p:nvSpPr>
            <p:spPr bwMode="auto">
              <a:xfrm flipH="1" flipV="1">
                <a:off x="1248" y="2784"/>
                <a:ext cx="528" cy="192"/>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6" name="Line 46"/>
              <p:cNvSpPr>
                <a:spLocks noChangeShapeType="1"/>
              </p:cNvSpPr>
              <p:nvPr/>
            </p:nvSpPr>
            <p:spPr bwMode="auto">
              <a:xfrm flipV="1">
                <a:off x="1248" y="2496"/>
                <a:ext cx="288" cy="288"/>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7" name="Line 47"/>
              <p:cNvSpPr>
                <a:spLocks noChangeShapeType="1"/>
              </p:cNvSpPr>
              <p:nvPr/>
            </p:nvSpPr>
            <p:spPr bwMode="auto">
              <a:xfrm flipH="1" flipV="1">
                <a:off x="1488" y="2976"/>
                <a:ext cx="1152" cy="192"/>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8" name="Line 48"/>
              <p:cNvSpPr>
                <a:spLocks noChangeShapeType="1"/>
              </p:cNvSpPr>
              <p:nvPr/>
            </p:nvSpPr>
            <p:spPr bwMode="auto">
              <a:xfrm flipH="1">
                <a:off x="1248" y="2976"/>
                <a:ext cx="240" cy="9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49" name="Line 49"/>
              <p:cNvSpPr>
                <a:spLocks noChangeShapeType="1"/>
              </p:cNvSpPr>
              <p:nvPr/>
            </p:nvSpPr>
            <p:spPr bwMode="auto">
              <a:xfrm>
                <a:off x="1248" y="3072"/>
                <a:ext cx="240" cy="288"/>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50" name="Line 50"/>
              <p:cNvSpPr>
                <a:spLocks noChangeShapeType="1"/>
              </p:cNvSpPr>
              <p:nvPr/>
            </p:nvSpPr>
            <p:spPr bwMode="auto">
              <a:xfrm flipH="1" flipV="1">
                <a:off x="1728" y="2880"/>
                <a:ext cx="1056"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51" name="Line 51"/>
              <p:cNvSpPr>
                <a:spLocks noChangeShapeType="1"/>
              </p:cNvSpPr>
              <p:nvPr/>
            </p:nvSpPr>
            <p:spPr bwMode="auto">
              <a:xfrm flipH="1" flipV="1">
                <a:off x="816" y="2544"/>
                <a:ext cx="912" cy="33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grpSp>
        <p:grpSp>
          <p:nvGrpSpPr>
            <p:cNvPr id="23" name="Group 52"/>
            <p:cNvGrpSpPr>
              <a:grpSpLocks/>
            </p:cNvGrpSpPr>
            <p:nvPr/>
          </p:nvGrpSpPr>
          <p:grpSpPr bwMode="auto">
            <a:xfrm>
              <a:off x="6934200" y="4159250"/>
              <a:ext cx="2057400" cy="609600"/>
              <a:chOff x="3744" y="2976"/>
              <a:chExt cx="1296" cy="384"/>
            </a:xfrm>
          </p:grpSpPr>
          <p:sp>
            <p:nvSpPr>
              <p:cNvPr id="34" name="Line 53"/>
              <p:cNvSpPr>
                <a:spLocks noChangeShapeType="1"/>
              </p:cNvSpPr>
              <p:nvPr/>
            </p:nvSpPr>
            <p:spPr bwMode="auto">
              <a:xfrm flipH="1" flipV="1">
                <a:off x="3888" y="2976"/>
                <a:ext cx="720"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35" name="Line 54"/>
              <p:cNvSpPr>
                <a:spLocks noChangeShapeType="1"/>
              </p:cNvSpPr>
              <p:nvPr/>
            </p:nvSpPr>
            <p:spPr bwMode="auto">
              <a:xfrm flipH="1" flipV="1">
                <a:off x="4032" y="3120"/>
                <a:ext cx="624" cy="96"/>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36" name="Line 55"/>
              <p:cNvSpPr>
                <a:spLocks noChangeShapeType="1"/>
              </p:cNvSpPr>
              <p:nvPr/>
            </p:nvSpPr>
            <p:spPr bwMode="auto">
              <a:xfrm flipH="1" flipV="1">
                <a:off x="4032" y="3168"/>
                <a:ext cx="1008"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37" name="Line 56"/>
              <p:cNvSpPr>
                <a:spLocks noChangeShapeType="1"/>
              </p:cNvSpPr>
              <p:nvPr/>
            </p:nvSpPr>
            <p:spPr bwMode="auto">
              <a:xfrm flipH="1" flipV="1">
                <a:off x="3744" y="3168"/>
                <a:ext cx="1152" cy="192"/>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38" name="Line 57"/>
              <p:cNvSpPr>
                <a:spLocks noChangeShapeType="1"/>
              </p:cNvSpPr>
              <p:nvPr/>
            </p:nvSpPr>
            <p:spPr bwMode="auto">
              <a:xfrm flipH="1" flipV="1">
                <a:off x="3984" y="3072"/>
                <a:ext cx="1056" cy="144"/>
              </a:xfrm>
              <a:prstGeom prst="line">
                <a:avLst/>
              </a:prstGeom>
              <a:noFill/>
              <a:ln w="31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grpSp>
        <p:sp>
          <p:nvSpPr>
            <p:cNvPr id="24" name="Text Box 58"/>
            <p:cNvSpPr txBox="1">
              <a:spLocks noChangeArrowheads="1"/>
            </p:cNvSpPr>
            <p:nvPr/>
          </p:nvSpPr>
          <p:spPr bwMode="auto">
            <a:xfrm>
              <a:off x="6629400" y="2330451"/>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a:solidFill>
                    <a:srgbClr val="000000"/>
                  </a:solidFill>
                  <a:latin typeface="Times New Roman" panose="02020603050405020304" pitchFamily="18" charset="0"/>
                  <a:ea typeface="굴림" panose="020B0600000101010101" pitchFamily="34" charset="-127"/>
                  <a:cs typeface="Arial" panose="020B0604020202020204" pitchFamily="34" charset="0"/>
                </a:rPr>
                <a:t>A set of trajectories</a:t>
              </a:r>
            </a:p>
          </p:txBody>
        </p:sp>
        <p:sp>
          <p:nvSpPr>
            <p:cNvPr id="25" name="Text Box 59"/>
            <p:cNvSpPr txBox="1">
              <a:spLocks noChangeArrowheads="1"/>
            </p:cNvSpPr>
            <p:nvPr/>
          </p:nvSpPr>
          <p:spPr bwMode="auto">
            <a:xfrm>
              <a:off x="4495800" y="514985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a:solidFill>
                    <a:srgbClr val="000000"/>
                  </a:solidFill>
                  <a:latin typeface="Times New Roman" panose="02020603050405020304" pitchFamily="18" charset="0"/>
                  <a:ea typeface="굴림" panose="020B0600000101010101" pitchFamily="34" charset="-127"/>
                  <a:cs typeface="Arial" panose="020B0604020202020204" pitchFamily="34" charset="0"/>
                </a:rPr>
                <a:t>A set of line segments</a:t>
              </a:r>
            </a:p>
          </p:txBody>
        </p:sp>
        <p:sp>
          <p:nvSpPr>
            <p:cNvPr id="26" name="Text Box 60"/>
            <p:cNvSpPr txBox="1">
              <a:spLocks noChangeArrowheads="1"/>
            </p:cNvSpPr>
            <p:nvPr/>
          </p:nvSpPr>
          <p:spPr bwMode="auto">
            <a:xfrm>
              <a:off x="7620000" y="4859338"/>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r" defTabSz="914400" eaLnBrk="1" fontAlgn="base" latinLnBrk="1" hangingPunct="1">
                <a:spcBef>
                  <a:spcPct val="50000"/>
                </a:spcBef>
                <a:spcAft>
                  <a:spcPct val="0"/>
                </a:spcAft>
                <a:buClrTx/>
                <a:buSzTx/>
                <a:buFont typeface="Wingdings" panose="05000000000000000000" pitchFamily="2" charset="2"/>
                <a:buNone/>
              </a:pPr>
              <a:r>
                <a:rPr kumimoji="1" lang="en-US" altLang="ko-KR" sz="1800">
                  <a:solidFill>
                    <a:srgbClr val="000000"/>
                  </a:solidFill>
                  <a:latin typeface="Times New Roman" panose="02020603050405020304" pitchFamily="18" charset="0"/>
                  <a:ea typeface="굴림" panose="020B0600000101010101" pitchFamily="34" charset="-127"/>
                  <a:cs typeface="Arial" panose="020B0604020202020204" pitchFamily="34" charset="0"/>
                </a:rPr>
                <a:t>A cluster</a:t>
              </a:r>
            </a:p>
          </p:txBody>
        </p:sp>
        <p:sp>
          <p:nvSpPr>
            <p:cNvPr id="27" name="AutoShape 61"/>
            <p:cNvSpPr>
              <a:spLocks noChangeArrowheads="1"/>
            </p:cNvSpPr>
            <p:nvPr/>
          </p:nvSpPr>
          <p:spPr bwMode="auto">
            <a:xfrm rot="5400000" flipV="1">
              <a:off x="3086100" y="3130550"/>
              <a:ext cx="1219200" cy="381000"/>
            </a:xfrm>
            <a:prstGeom prst="curvedDownArrow">
              <a:avLst>
                <a:gd name="adj1" fmla="val 31837"/>
                <a:gd name="adj2" fmla="val 95837"/>
                <a:gd name="adj3" fmla="val 33333"/>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defTabSz="914400" eaLnBrk="1" fontAlgn="base" latinLnBrk="1" hangingPunct="1">
                <a:spcBef>
                  <a:spcPct val="0"/>
                </a:spcBef>
                <a:spcAft>
                  <a:spcPct val="0"/>
                </a:spcAft>
                <a:buClrTx/>
                <a:buSzTx/>
                <a:buFont typeface="Wingdings" panose="05000000000000000000" pitchFamily="2" charset="2"/>
                <a:buNone/>
              </a:pPr>
              <a:endParaRPr kumimoji="1" lang="en-US" altLang="en-US" sz="1800">
                <a:solidFill>
                  <a:srgbClr val="000000"/>
                </a:solidFill>
                <a:latin typeface="굴림" panose="020B0600000101010101" pitchFamily="34" charset="-127"/>
                <a:ea typeface="굴림" panose="020B0600000101010101" pitchFamily="34" charset="-127"/>
                <a:cs typeface="Arial" panose="020B0604020202020204" pitchFamily="34" charset="0"/>
              </a:endParaRPr>
            </a:p>
          </p:txBody>
        </p:sp>
        <p:sp>
          <p:nvSpPr>
            <p:cNvPr id="28" name="Text Box 62"/>
            <p:cNvSpPr txBox="1">
              <a:spLocks noChangeArrowheads="1"/>
            </p:cNvSpPr>
            <p:nvPr/>
          </p:nvSpPr>
          <p:spPr bwMode="auto">
            <a:xfrm>
              <a:off x="3124200" y="2330451"/>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b="1">
                  <a:solidFill>
                    <a:srgbClr val="800080"/>
                  </a:solidFill>
                  <a:latin typeface="Times New Roman" panose="02020603050405020304" pitchFamily="18" charset="0"/>
                  <a:ea typeface="굴림" panose="020B0600000101010101" pitchFamily="34" charset="-127"/>
                  <a:cs typeface="Arial" panose="020B0604020202020204" pitchFamily="34" charset="0"/>
                </a:rPr>
                <a:t>(1) Partition</a:t>
              </a:r>
            </a:p>
          </p:txBody>
        </p:sp>
        <p:sp>
          <p:nvSpPr>
            <p:cNvPr id="29" name="Text Box 63"/>
            <p:cNvSpPr txBox="1">
              <a:spLocks noChangeArrowheads="1"/>
            </p:cNvSpPr>
            <p:nvPr/>
          </p:nvSpPr>
          <p:spPr bwMode="auto">
            <a:xfrm>
              <a:off x="6553200" y="4616451"/>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b="1">
                  <a:solidFill>
                    <a:srgbClr val="3333CC"/>
                  </a:solidFill>
                  <a:latin typeface="Times New Roman" panose="02020603050405020304" pitchFamily="18" charset="0"/>
                  <a:ea typeface="굴림" panose="020B0600000101010101" pitchFamily="34" charset="-127"/>
                  <a:cs typeface="Arial" panose="020B0604020202020204" pitchFamily="34" charset="0"/>
                </a:rPr>
                <a:t>(2) Group</a:t>
              </a:r>
            </a:p>
          </p:txBody>
        </p:sp>
        <p:sp>
          <p:nvSpPr>
            <p:cNvPr id="30" name="AutoShape 64"/>
            <p:cNvSpPr>
              <a:spLocks noChangeArrowheads="1"/>
            </p:cNvSpPr>
            <p:nvPr/>
          </p:nvSpPr>
          <p:spPr bwMode="auto">
            <a:xfrm flipV="1">
              <a:off x="6858000" y="4997450"/>
              <a:ext cx="1219200" cy="381000"/>
            </a:xfrm>
            <a:prstGeom prst="curvedDownArrow">
              <a:avLst>
                <a:gd name="adj1" fmla="val 31837"/>
                <a:gd name="adj2" fmla="val 95837"/>
                <a:gd name="adj3" fmla="val 33333"/>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algn="ctr" defTabSz="914400" eaLnBrk="1" fontAlgn="base" latinLnBrk="1" hangingPunct="1">
                <a:spcBef>
                  <a:spcPct val="0"/>
                </a:spcBef>
                <a:spcAft>
                  <a:spcPct val="0"/>
                </a:spcAft>
                <a:buClrTx/>
                <a:buSzTx/>
                <a:buFont typeface="Wingdings" panose="05000000000000000000" pitchFamily="2" charset="2"/>
                <a:buNone/>
              </a:pPr>
              <a:endParaRPr kumimoji="1" lang="en-US" altLang="en-US" sz="1800">
                <a:solidFill>
                  <a:srgbClr val="000000"/>
                </a:solidFill>
                <a:latin typeface="굴림" panose="020B0600000101010101" pitchFamily="34" charset="-127"/>
                <a:ea typeface="굴림" panose="020B0600000101010101" pitchFamily="34" charset="-127"/>
                <a:cs typeface="Arial" panose="020B0604020202020204" pitchFamily="34" charset="0"/>
              </a:endParaRPr>
            </a:p>
          </p:txBody>
        </p:sp>
        <p:sp>
          <p:nvSpPr>
            <p:cNvPr id="31" name="Text Box 65"/>
            <p:cNvSpPr txBox="1">
              <a:spLocks noChangeArrowheads="1"/>
            </p:cNvSpPr>
            <p:nvPr/>
          </p:nvSpPr>
          <p:spPr bwMode="auto">
            <a:xfrm>
              <a:off x="6629400" y="3625851"/>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a:solidFill>
                    <a:srgbClr val="000000"/>
                  </a:solidFill>
                  <a:latin typeface="Times New Roman" panose="02020603050405020304" pitchFamily="18" charset="0"/>
                  <a:ea typeface="굴림" panose="020B0600000101010101" pitchFamily="34" charset="-127"/>
                  <a:cs typeface="Arial" panose="020B0604020202020204" pitchFamily="34" charset="0"/>
                </a:rPr>
                <a:t>A representative trajectory</a:t>
              </a:r>
            </a:p>
          </p:txBody>
        </p:sp>
        <p:sp>
          <p:nvSpPr>
            <p:cNvPr id="32" name="AutoShape 66"/>
            <p:cNvSpPr>
              <a:spLocks noChangeArrowheads="1"/>
            </p:cNvSpPr>
            <p:nvPr/>
          </p:nvSpPr>
          <p:spPr bwMode="auto">
            <a:xfrm rot="586531">
              <a:off x="6919913" y="4264025"/>
              <a:ext cx="2133600" cy="427038"/>
            </a:xfrm>
            <a:prstGeom prst="roundRect">
              <a:avLst>
                <a:gd name="adj" fmla="val 16667"/>
              </a:avLst>
            </a:prstGeom>
            <a:noFill/>
            <a:ln w="31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33" name="Line 67"/>
            <p:cNvSpPr>
              <a:spLocks noChangeShapeType="1"/>
            </p:cNvSpPr>
            <p:nvPr/>
          </p:nvSpPr>
          <p:spPr bwMode="auto">
            <a:xfrm flipH="1">
              <a:off x="7924800" y="3930650"/>
              <a:ext cx="152400" cy="533400"/>
            </a:xfrm>
            <a:prstGeom prst="line">
              <a:avLst/>
            </a:prstGeom>
            <a:noFill/>
            <a:ln w="3175">
              <a:solidFill>
                <a:schemeClr val="bg2"/>
              </a:solidFill>
              <a:prstDash val="dash"/>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grpSp>
      <p:sp>
        <p:nvSpPr>
          <p:cNvPr id="84" name="Rectangle 3"/>
          <p:cNvSpPr txBox="1">
            <a:spLocks noChangeArrowheads="1"/>
          </p:cNvSpPr>
          <p:nvPr/>
        </p:nvSpPr>
        <p:spPr>
          <a:xfrm>
            <a:off x="557488" y="2514413"/>
            <a:ext cx="5438134" cy="221592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2075" tIns="46038" rIns="92075" bIns="46038"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sz="2400" dirty="0" smtClean="0">
                <a:solidFill>
                  <a:srgbClr val="000000"/>
                </a:solidFill>
                <a:ea typeface="ＭＳ Ｐゴシック" panose="020B0600070205080204" pitchFamily="34" charset="-128"/>
              </a:rPr>
              <a:t>Identify </a:t>
            </a:r>
            <a:r>
              <a:rPr lang="en-US" altLang="en-US" sz="2400" dirty="0">
                <a:solidFill>
                  <a:srgbClr val="000000"/>
                </a:solidFill>
                <a:ea typeface="ＭＳ Ｐゴシック" panose="020B0600070205080204" pitchFamily="34" charset="-128"/>
              </a:rPr>
              <a:t>the points where the behavior of a trajectory changes rapidly </a:t>
            </a:r>
            <a:r>
              <a:rPr lang="en-US" altLang="en-US" sz="2400" dirty="0">
                <a:solidFill>
                  <a:srgbClr val="000000"/>
                </a:solidFill>
                <a:ea typeface="ＭＳ Ｐゴシック" panose="020B0600070205080204" pitchFamily="34" charset="-128"/>
                <a:sym typeface="Wingdings 3" panose="05040102010807070707" pitchFamily="18" charset="2"/>
              </a:rPr>
              <a:t>⇒ </a:t>
            </a:r>
            <a:r>
              <a:rPr lang="en-US" altLang="en-US" sz="2400" i="1" dirty="0">
                <a:solidFill>
                  <a:srgbClr val="000000"/>
                </a:solidFill>
                <a:ea typeface="ＭＳ Ｐゴシック" panose="020B0600070205080204" pitchFamily="34" charset="-128"/>
              </a:rPr>
              <a:t>characteristic points</a:t>
            </a:r>
          </a:p>
          <a:p>
            <a:pPr lvl="1">
              <a:lnSpc>
                <a:spcPct val="110000"/>
              </a:lnSpc>
            </a:pPr>
            <a:r>
              <a:rPr lang="en-US" altLang="en-US" sz="2400" dirty="0" smtClean="0">
                <a:solidFill>
                  <a:srgbClr val="000000"/>
                </a:solidFill>
                <a:ea typeface="ＭＳ Ｐゴシック" panose="020B0600070205080204" pitchFamily="34" charset="-128"/>
              </a:rPr>
              <a:t>Based on </a:t>
            </a:r>
            <a:r>
              <a:rPr lang="en-US" altLang="en-US" sz="2400" dirty="0">
                <a:solidFill>
                  <a:srgbClr val="000000"/>
                </a:solidFill>
                <a:ea typeface="ＭＳ Ｐゴシック" panose="020B0600070205080204" pitchFamily="34" charset="-128"/>
              </a:rPr>
              <a:t>the minimum description length (MDL) principle</a:t>
            </a:r>
          </a:p>
        </p:txBody>
      </p:sp>
      <p:grpSp>
        <p:nvGrpSpPr>
          <p:cNvPr id="85" name="Group 84"/>
          <p:cNvGrpSpPr/>
          <p:nvPr/>
        </p:nvGrpSpPr>
        <p:grpSpPr>
          <a:xfrm>
            <a:off x="840281" y="4718997"/>
            <a:ext cx="4591251" cy="1851631"/>
            <a:chOff x="3863975" y="3313114"/>
            <a:chExt cx="4873086" cy="1971144"/>
          </a:xfrm>
        </p:grpSpPr>
        <p:sp>
          <p:nvSpPr>
            <p:cNvPr id="86" name="Line 4"/>
            <p:cNvSpPr>
              <a:spLocks noChangeShapeType="1"/>
            </p:cNvSpPr>
            <p:nvPr/>
          </p:nvSpPr>
          <p:spPr bwMode="auto">
            <a:xfrm flipV="1">
              <a:off x="4625975" y="4371975"/>
              <a:ext cx="3048000" cy="22860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7" name="Line 5"/>
            <p:cNvSpPr>
              <a:spLocks noChangeShapeType="1"/>
            </p:cNvSpPr>
            <p:nvPr/>
          </p:nvSpPr>
          <p:spPr bwMode="auto">
            <a:xfrm flipV="1">
              <a:off x="4625975" y="3609975"/>
              <a:ext cx="0" cy="99060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8" name="Line 6"/>
            <p:cNvSpPr>
              <a:spLocks noChangeShapeType="1"/>
            </p:cNvSpPr>
            <p:nvPr/>
          </p:nvSpPr>
          <p:spPr bwMode="auto">
            <a:xfrm>
              <a:off x="4625975" y="3609975"/>
              <a:ext cx="2514600"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89" name="Line 7"/>
            <p:cNvSpPr>
              <a:spLocks noChangeShapeType="1"/>
            </p:cNvSpPr>
            <p:nvPr/>
          </p:nvSpPr>
          <p:spPr bwMode="auto">
            <a:xfrm flipH="1">
              <a:off x="4397375" y="3609975"/>
              <a:ext cx="22860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0" name="Line 8"/>
            <p:cNvSpPr>
              <a:spLocks noChangeShapeType="1"/>
            </p:cNvSpPr>
            <p:nvPr/>
          </p:nvSpPr>
          <p:spPr bwMode="auto">
            <a:xfrm>
              <a:off x="4397375" y="4067175"/>
              <a:ext cx="228600" cy="533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1" name="Line 9"/>
            <p:cNvSpPr>
              <a:spLocks noChangeShapeType="1"/>
            </p:cNvSpPr>
            <p:nvPr/>
          </p:nvSpPr>
          <p:spPr bwMode="auto">
            <a:xfrm>
              <a:off x="4625975" y="4600575"/>
              <a:ext cx="762000" cy="228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2" name="Line 10"/>
            <p:cNvSpPr>
              <a:spLocks noChangeShapeType="1"/>
            </p:cNvSpPr>
            <p:nvPr/>
          </p:nvSpPr>
          <p:spPr bwMode="auto">
            <a:xfrm flipV="1">
              <a:off x="5387975" y="4752975"/>
              <a:ext cx="838200" cy="76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3" name="Line 11"/>
            <p:cNvSpPr>
              <a:spLocks noChangeShapeType="1"/>
            </p:cNvSpPr>
            <p:nvPr/>
          </p:nvSpPr>
          <p:spPr bwMode="auto">
            <a:xfrm flipV="1">
              <a:off x="4625975" y="3457575"/>
              <a:ext cx="9144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4" name="Line 12"/>
            <p:cNvSpPr>
              <a:spLocks noChangeShapeType="1"/>
            </p:cNvSpPr>
            <p:nvPr/>
          </p:nvSpPr>
          <p:spPr bwMode="auto">
            <a:xfrm>
              <a:off x="5540375" y="3457575"/>
              <a:ext cx="1676400" cy="15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5" name="Line 13"/>
            <p:cNvSpPr>
              <a:spLocks noChangeShapeType="1"/>
            </p:cNvSpPr>
            <p:nvPr/>
          </p:nvSpPr>
          <p:spPr bwMode="auto">
            <a:xfrm flipV="1">
              <a:off x="6226175" y="4371975"/>
              <a:ext cx="1524000" cy="381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sp>
          <p:nvSpPr>
            <p:cNvPr id="96" name="Oval 14"/>
            <p:cNvSpPr>
              <a:spLocks noChangeArrowheads="1"/>
            </p:cNvSpPr>
            <p:nvPr/>
          </p:nvSpPr>
          <p:spPr bwMode="auto">
            <a:xfrm>
              <a:off x="6178550" y="4714875"/>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97" name="Oval 15"/>
            <p:cNvSpPr>
              <a:spLocks noChangeArrowheads="1"/>
            </p:cNvSpPr>
            <p:nvPr/>
          </p:nvSpPr>
          <p:spPr bwMode="auto">
            <a:xfrm>
              <a:off x="7673975" y="4343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98" name="Oval 16"/>
            <p:cNvSpPr>
              <a:spLocks noChangeArrowheads="1"/>
            </p:cNvSpPr>
            <p:nvPr/>
          </p:nvSpPr>
          <p:spPr bwMode="auto">
            <a:xfrm>
              <a:off x="7121525" y="356235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99" name="Oval 17"/>
            <p:cNvSpPr>
              <a:spLocks noChangeArrowheads="1"/>
            </p:cNvSpPr>
            <p:nvPr/>
          </p:nvSpPr>
          <p:spPr bwMode="auto">
            <a:xfrm>
              <a:off x="5502275" y="34290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0" name="Oval 18"/>
            <p:cNvSpPr>
              <a:spLocks noChangeArrowheads="1"/>
            </p:cNvSpPr>
            <p:nvPr/>
          </p:nvSpPr>
          <p:spPr bwMode="auto">
            <a:xfrm>
              <a:off x="4587875" y="35814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1" name="Oval 19"/>
            <p:cNvSpPr>
              <a:spLocks noChangeArrowheads="1"/>
            </p:cNvSpPr>
            <p:nvPr/>
          </p:nvSpPr>
          <p:spPr bwMode="auto">
            <a:xfrm>
              <a:off x="4378325" y="4029075"/>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2" name="Oval 20"/>
            <p:cNvSpPr>
              <a:spLocks noChangeArrowheads="1"/>
            </p:cNvSpPr>
            <p:nvPr/>
          </p:nvSpPr>
          <p:spPr bwMode="auto">
            <a:xfrm>
              <a:off x="4587875" y="4533900"/>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3" name="Oval 21"/>
            <p:cNvSpPr>
              <a:spLocks noChangeArrowheads="1"/>
            </p:cNvSpPr>
            <p:nvPr/>
          </p:nvSpPr>
          <p:spPr bwMode="auto">
            <a:xfrm>
              <a:off x="5349875" y="4772025"/>
              <a:ext cx="76200" cy="7620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4" name="Oval 22"/>
            <p:cNvSpPr>
              <a:spLocks noChangeArrowheads="1"/>
            </p:cNvSpPr>
            <p:nvPr/>
          </p:nvSpPr>
          <p:spPr bwMode="auto">
            <a:xfrm>
              <a:off x="7635875" y="430530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5" name="Oval 23"/>
            <p:cNvSpPr>
              <a:spLocks noChangeArrowheads="1"/>
            </p:cNvSpPr>
            <p:nvPr/>
          </p:nvSpPr>
          <p:spPr bwMode="auto">
            <a:xfrm>
              <a:off x="4549775" y="449580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6" name="Oval 24"/>
            <p:cNvSpPr>
              <a:spLocks noChangeArrowheads="1"/>
            </p:cNvSpPr>
            <p:nvPr/>
          </p:nvSpPr>
          <p:spPr bwMode="auto">
            <a:xfrm>
              <a:off x="4549775" y="354330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07" name="Oval 25"/>
            <p:cNvSpPr>
              <a:spLocks noChangeArrowheads="1"/>
            </p:cNvSpPr>
            <p:nvPr/>
          </p:nvSpPr>
          <p:spPr bwMode="auto">
            <a:xfrm>
              <a:off x="7083425" y="352425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graphicFrame>
          <p:nvGraphicFramePr>
            <p:cNvPr id="108" name="Object 2"/>
            <p:cNvGraphicFramePr>
              <a:graphicFrameLocks noChangeAspect="1"/>
            </p:cNvGraphicFramePr>
            <p:nvPr>
              <p:extLst/>
            </p:nvPr>
          </p:nvGraphicFramePr>
          <p:xfrm>
            <a:off x="7537451" y="4067175"/>
            <a:ext cx="288925" cy="268288"/>
          </p:xfrm>
          <a:graphic>
            <a:graphicData uri="http://schemas.openxmlformats.org/presentationml/2006/ole">
              <mc:AlternateContent xmlns:mc="http://schemas.openxmlformats.org/markup-compatibility/2006">
                <mc:Choice xmlns:v="urn:schemas-microsoft-com:vml" Requires="v">
                  <p:oleObj spid="_x0000_s72072" name="Equation" r:id="rId4" imgW="177492" imgH="164814" progId="Equation.3">
                    <p:embed/>
                  </p:oleObj>
                </mc:Choice>
                <mc:Fallback>
                  <p:oleObj name="Equation" r:id="rId4" imgW="177492" imgH="16481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451" y="4067175"/>
                          <a:ext cx="288925"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3"/>
            <p:cNvGraphicFramePr>
              <a:graphicFrameLocks noChangeAspect="1"/>
            </p:cNvGraphicFramePr>
            <p:nvPr>
              <p:extLst/>
            </p:nvPr>
          </p:nvGraphicFramePr>
          <p:xfrm>
            <a:off x="6073775" y="4448175"/>
            <a:ext cx="330200" cy="268288"/>
          </p:xfrm>
          <a:graphic>
            <a:graphicData uri="http://schemas.openxmlformats.org/presentationml/2006/ole">
              <mc:AlternateContent xmlns:mc="http://schemas.openxmlformats.org/markup-compatibility/2006">
                <mc:Choice xmlns:v="urn:schemas-microsoft-com:vml" Requires="v">
                  <p:oleObj spid="_x0000_s72073" name="Equation" r:id="rId6" imgW="203024" imgH="164957" progId="Equation.3">
                    <p:embed/>
                  </p:oleObj>
                </mc:Choice>
                <mc:Fallback>
                  <p:oleObj name="Equation" r:id="rId6" imgW="203024" imgH="16495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3775" y="4448175"/>
                          <a:ext cx="330200"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4"/>
            <p:cNvGraphicFramePr>
              <a:graphicFrameLocks noChangeAspect="1"/>
            </p:cNvGraphicFramePr>
            <p:nvPr>
              <p:extLst/>
            </p:nvPr>
          </p:nvGraphicFramePr>
          <p:xfrm>
            <a:off x="5235576" y="4524375"/>
            <a:ext cx="309563" cy="268288"/>
          </p:xfrm>
          <a:graphic>
            <a:graphicData uri="http://schemas.openxmlformats.org/presentationml/2006/ole">
              <mc:AlternateContent xmlns:mc="http://schemas.openxmlformats.org/markup-compatibility/2006">
                <mc:Choice xmlns:v="urn:schemas-microsoft-com:vml" Requires="v">
                  <p:oleObj spid="_x0000_s72074" name="Equation" r:id="rId8" imgW="190335" imgH="164957" progId="Equation.3">
                    <p:embed/>
                  </p:oleObj>
                </mc:Choice>
                <mc:Fallback>
                  <p:oleObj name="Equation" r:id="rId8" imgW="190335" imgH="1649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5576" y="4524375"/>
                          <a:ext cx="309563"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5"/>
            <p:cNvGraphicFramePr>
              <a:graphicFrameLocks noChangeAspect="1"/>
            </p:cNvGraphicFramePr>
            <p:nvPr>
              <p:extLst/>
            </p:nvPr>
          </p:nvGraphicFramePr>
          <p:xfrm>
            <a:off x="4625975" y="4295775"/>
            <a:ext cx="330200" cy="268288"/>
          </p:xfrm>
          <a:graphic>
            <a:graphicData uri="http://schemas.openxmlformats.org/presentationml/2006/ole">
              <mc:AlternateContent xmlns:mc="http://schemas.openxmlformats.org/markup-compatibility/2006">
                <mc:Choice xmlns:v="urn:schemas-microsoft-com:vml" Requires="v">
                  <p:oleObj spid="_x0000_s72075" name="Equation" r:id="rId10" imgW="203024" imgH="164957" progId="Equation.3">
                    <p:embed/>
                  </p:oleObj>
                </mc:Choice>
                <mc:Fallback>
                  <p:oleObj name="Equation" r:id="rId10" imgW="203024" imgH="16495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25975" y="4295775"/>
                          <a:ext cx="330200"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6"/>
            <p:cNvGraphicFramePr>
              <a:graphicFrameLocks noChangeAspect="1"/>
            </p:cNvGraphicFramePr>
            <p:nvPr>
              <p:extLst/>
            </p:nvPr>
          </p:nvGraphicFramePr>
          <p:xfrm>
            <a:off x="4425951" y="3914775"/>
            <a:ext cx="309563" cy="268288"/>
          </p:xfrm>
          <a:graphic>
            <a:graphicData uri="http://schemas.openxmlformats.org/presentationml/2006/ole">
              <mc:AlternateContent xmlns:mc="http://schemas.openxmlformats.org/markup-compatibility/2006">
                <mc:Choice xmlns:v="urn:schemas-microsoft-com:vml" Requires="v">
                  <p:oleObj spid="_x0000_s72076" name="Equation" r:id="rId12" imgW="190335" imgH="164957" progId="Equation.3">
                    <p:embed/>
                  </p:oleObj>
                </mc:Choice>
                <mc:Fallback>
                  <p:oleObj name="Equation" r:id="rId12" imgW="190335" imgH="1649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5951" y="3914775"/>
                          <a:ext cx="309563"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7"/>
            <p:cNvGraphicFramePr>
              <a:graphicFrameLocks noChangeAspect="1"/>
            </p:cNvGraphicFramePr>
            <p:nvPr>
              <p:extLst/>
            </p:nvPr>
          </p:nvGraphicFramePr>
          <p:xfrm>
            <a:off x="4625976" y="3609975"/>
            <a:ext cx="309563" cy="268288"/>
          </p:xfrm>
          <a:graphic>
            <a:graphicData uri="http://schemas.openxmlformats.org/presentationml/2006/ole">
              <mc:AlternateContent xmlns:mc="http://schemas.openxmlformats.org/markup-compatibility/2006">
                <mc:Choice xmlns:v="urn:schemas-microsoft-com:vml" Requires="v">
                  <p:oleObj spid="_x0000_s72077" name="Equation" r:id="rId14" imgW="190335" imgH="164957" progId="Equation.3">
                    <p:embed/>
                  </p:oleObj>
                </mc:Choice>
                <mc:Fallback>
                  <p:oleObj name="Equation" r:id="rId14" imgW="190335" imgH="164957"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25976" y="3609975"/>
                          <a:ext cx="309563"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 name="Object 8"/>
            <p:cNvGraphicFramePr>
              <a:graphicFrameLocks noChangeAspect="1"/>
            </p:cNvGraphicFramePr>
            <p:nvPr>
              <p:extLst/>
            </p:nvPr>
          </p:nvGraphicFramePr>
          <p:xfrm>
            <a:off x="5378450" y="3533775"/>
            <a:ext cx="330200" cy="268288"/>
          </p:xfrm>
          <a:graphic>
            <a:graphicData uri="http://schemas.openxmlformats.org/presentationml/2006/ole">
              <mc:AlternateContent xmlns:mc="http://schemas.openxmlformats.org/markup-compatibility/2006">
                <mc:Choice xmlns:v="urn:schemas-microsoft-com:vml" Requires="v">
                  <p:oleObj spid="_x0000_s72078" name="Equation" r:id="rId16" imgW="203024" imgH="164957" progId="Equation.3">
                    <p:embed/>
                  </p:oleObj>
                </mc:Choice>
                <mc:Fallback>
                  <p:oleObj name="Equation" r:id="rId16" imgW="203024" imgH="16495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78450" y="3533775"/>
                          <a:ext cx="330200"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5" name="Object 9"/>
            <p:cNvGraphicFramePr>
              <a:graphicFrameLocks noChangeAspect="1"/>
            </p:cNvGraphicFramePr>
            <p:nvPr>
              <p:extLst/>
            </p:nvPr>
          </p:nvGraphicFramePr>
          <p:xfrm>
            <a:off x="6988176" y="3686175"/>
            <a:ext cx="309563" cy="268288"/>
          </p:xfrm>
          <a:graphic>
            <a:graphicData uri="http://schemas.openxmlformats.org/presentationml/2006/ole">
              <mc:AlternateContent xmlns:mc="http://schemas.openxmlformats.org/markup-compatibility/2006">
                <mc:Choice xmlns:v="urn:schemas-microsoft-com:vml" Requires="v">
                  <p:oleObj spid="_x0000_s72079" name="Equation" r:id="rId18" imgW="190335" imgH="164957" progId="Equation.3">
                    <p:embed/>
                  </p:oleObj>
                </mc:Choice>
                <mc:Fallback>
                  <p:oleObj name="Equation" r:id="rId18" imgW="190335" imgH="164957"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88176" y="3686175"/>
                          <a:ext cx="309563"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6" name="Group 34"/>
            <p:cNvGrpSpPr>
              <a:grpSpLocks/>
            </p:cNvGrpSpPr>
            <p:nvPr/>
          </p:nvGrpSpPr>
          <p:grpSpPr bwMode="auto">
            <a:xfrm>
              <a:off x="3863975" y="5014913"/>
              <a:ext cx="152400" cy="152400"/>
              <a:chOff x="384" y="1056"/>
              <a:chExt cx="96" cy="96"/>
            </a:xfrm>
          </p:grpSpPr>
          <p:sp>
            <p:nvSpPr>
              <p:cNvPr id="124" name="Oval 35"/>
              <p:cNvSpPr>
                <a:spLocks noChangeArrowheads="1"/>
              </p:cNvSpPr>
              <p:nvPr/>
            </p:nvSpPr>
            <p:spPr bwMode="auto">
              <a:xfrm>
                <a:off x="408" y="1080"/>
                <a:ext cx="48" cy="48"/>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sp>
            <p:nvSpPr>
              <p:cNvPr id="125" name="Oval 36"/>
              <p:cNvSpPr>
                <a:spLocks noChangeArrowheads="1"/>
              </p:cNvSpPr>
              <p:nvPr/>
            </p:nvSpPr>
            <p:spPr bwMode="auto">
              <a:xfrm>
                <a:off x="384" y="1056"/>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a:solidFill>
                    <a:srgbClr val="000000"/>
                  </a:solidFill>
                  <a:latin typeface="Tahoma" panose="020B0604030504040204" pitchFamily="34" charset="0"/>
                  <a:cs typeface="Arial" panose="020B0604020202020204" pitchFamily="34" charset="0"/>
                </a:endParaRPr>
              </a:p>
            </p:txBody>
          </p:sp>
        </p:grpSp>
        <p:sp>
          <p:nvSpPr>
            <p:cNvPr id="117" name="Text Box 37"/>
            <p:cNvSpPr txBox="1">
              <a:spLocks noChangeArrowheads="1"/>
            </p:cNvSpPr>
            <p:nvPr/>
          </p:nvSpPr>
          <p:spPr bwMode="auto">
            <a:xfrm>
              <a:off x="3968750" y="4891088"/>
              <a:ext cx="4768311" cy="39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defTabSz="914400" eaLnBrk="1" fontAlgn="base" latinLnBrk="1" hangingPunct="1">
                <a:spcBef>
                  <a:spcPct val="50000"/>
                </a:spcBef>
                <a:spcAft>
                  <a:spcPct val="0"/>
                </a:spcAft>
                <a:buClrTx/>
                <a:buSzTx/>
                <a:buFont typeface="Wingdings" panose="05000000000000000000" pitchFamily="2" charset="2"/>
                <a:buNone/>
              </a:pPr>
              <a:r>
                <a:rPr kumimoji="1" lang="en-US" altLang="ko-KR" sz="1800" dirty="0">
                  <a:solidFill>
                    <a:srgbClr val="000000"/>
                  </a:solidFill>
                  <a:latin typeface="Times New Roman" panose="02020603050405020304" pitchFamily="18" charset="0"/>
                  <a:ea typeface="굴림" panose="020B0600000101010101" pitchFamily="34" charset="-127"/>
                  <a:cs typeface="Arial" panose="020B0604020202020204" pitchFamily="34" charset="0"/>
                </a:rPr>
                <a:t>: characteristic point          </a:t>
              </a:r>
              <a:r>
                <a:rPr kumimoji="1" lang="en-US" altLang="ko-KR" sz="1800" dirty="0" smtClean="0">
                  <a:solidFill>
                    <a:srgbClr val="000000"/>
                  </a:solidFill>
                  <a:latin typeface="Times New Roman" panose="02020603050405020304" pitchFamily="18" charset="0"/>
                  <a:ea typeface="굴림" panose="020B0600000101010101" pitchFamily="34" charset="-127"/>
                  <a:cs typeface="Arial" panose="020B0604020202020204" pitchFamily="34" charset="0"/>
                </a:rPr>
                <a:t>: </a:t>
              </a:r>
              <a:r>
                <a:rPr kumimoji="1" lang="en-US" altLang="ko-KR" sz="1800" dirty="0">
                  <a:solidFill>
                    <a:srgbClr val="000000"/>
                  </a:solidFill>
                  <a:latin typeface="Times New Roman" panose="02020603050405020304" pitchFamily="18" charset="0"/>
                  <a:ea typeface="굴림" panose="020B0600000101010101" pitchFamily="34" charset="-127"/>
                  <a:cs typeface="Arial" panose="020B0604020202020204" pitchFamily="34" charset="0"/>
                </a:rPr>
                <a:t>trajectory partition</a:t>
              </a:r>
            </a:p>
          </p:txBody>
        </p:sp>
        <p:sp>
          <p:nvSpPr>
            <p:cNvPr id="118" name="Line 38"/>
            <p:cNvSpPr>
              <a:spLocks noChangeShapeType="1"/>
            </p:cNvSpPr>
            <p:nvPr/>
          </p:nvSpPr>
          <p:spPr bwMode="auto">
            <a:xfrm>
              <a:off x="6092825" y="5100638"/>
              <a:ext cx="533400" cy="0"/>
            </a:xfrm>
            <a:prstGeom prst="line">
              <a:avLst/>
            </a:prstGeom>
            <a:noFill/>
            <a:ln w="28575">
              <a:solidFill>
                <a:schemeClr val="folHlink"/>
              </a:solidFill>
              <a:prstDash val="dash"/>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cs typeface="Arial" panose="020B0604020202020204" pitchFamily="34" charset="0"/>
              </a:endParaRPr>
            </a:p>
          </p:txBody>
        </p:sp>
        <p:graphicFrame>
          <p:nvGraphicFramePr>
            <p:cNvPr id="119" name="Object 10"/>
            <p:cNvGraphicFramePr>
              <a:graphicFrameLocks noChangeAspect="1"/>
            </p:cNvGraphicFramePr>
            <p:nvPr>
              <p:extLst/>
            </p:nvPr>
          </p:nvGraphicFramePr>
          <p:xfrm>
            <a:off x="7550150" y="4495800"/>
            <a:ext cx="350838" cy="268288"/>
          </p:xfrm>
          <a:graphic>
            <a:graphicData uri="http://schemas.openxmlformats.org/presentationml/2006/ole">
              <mc:AlternateContent xmlns:mc="http://schemas.openxmlformats.org/markup-compatibility/2006">
                <mc:Choice xmlns:v="urn:schemas-microsoft-com:vml" Requires="v">
                  <p:oleObj spid="_x0000_s72080" name="Equation" r:id="rId20" imgW="215619" imgH="164885" progId="Equation.3">
                    <p:embed/>
                  </p:oleObj>
                </mc:Choice>
                <mc:Fallback>
                  <p:oleObj name="Equation" r:id="rId20" imgW="215619" imgH="164885"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50150" y="4495800"/>
                          <a:ext cx="350838"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 name="Object 11"/>
            <p:cNvGraphicFramePr>
              <a:graphicFrameLocks noChangeAspect="1"/>
            </p:cNvGraphicFramePr>
            <p:nvPr>
              <p:extLst/>
            </p:nvPr>
          </p:nvGraphicFramePr>
          <p:xfrm>
            <a:off x="4197350" y="4495800"/>
            <a:ext cx="350838" cy="268288"/>
          </p:xfrm>
          <a:graphic>
            <a:graphicData uri="http://schemas.openxmlformats.org/presentationml/2006/ole">
              <mc:AlternateContent xmlns:mc="http://schemas.openxmlformats.org/markup-compatibility/2006">
                <mc:Choice xmlns:v="urn:schemas-microsoft-com:vml" Requires="v">
                  <p:oleObj spid="_x0000_s72081" name="Equation" r:id="rId22" imgW="215619" imgH="164885" progId="Equation.3">
                    <p:embed/>
                  </p:oleObj>
                </mc:Choice>
                <mc:Fallback>
                  <p:oleObj name="Equation" r:id="rId22" imgW="215619" imgH="164885"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97350" y="4495800"/>
                          <a:ext cx="350838"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12"/>
            <p:cNvGraphicFramePr>
              <a:graphicFrameLocks noChangeAspect="1"/>
            </p:cNvGraphicFramePr>
            <p:nvPr>
              <p:extLst/>
            </p:nvPr>
          </p:nvGraphicFramePr>
          <p:xfrm>
            <a:off x="4379914" y="3352800"/>
            <a:ext cx="350837" cy="268288"/>
          </p:xfrm>
          <a:graphic>
            <a:graphicData uri="http://schemas.openxmlformats.org/presentationml/2006/ole">
              <mc:AlternateContent xmlns:mc="http://schemas.openxmlformats.org/markup-compatibility/2006">
                <mc:Choice xmlns:v="urn:schemas-microsoft-com:vml" Requires="v">
                  <p:oleObj spid="_x0000_s72082" name="Equation" r:id="rId24" imgW="215619" imgH="164885" progId="Equation.3">
                    <p:embed/>
                  </p:oleObj>
                </mc:Choice>
                <mc:Fallback>
                  <p:oleObj name="Equation" r:id="rId24" imgW="215619" imgH="164885"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79914" y="3352800"/>
                          <a:ext cx="350837"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13"/>
            <p:cNvGraphicFramePr>
              <a:graphicFrameLocks noChangeAspect="1"/>
            </p:cNvGraphicFramePr>
            <p:nvPr>
              <p:extLst/>
            </p:nvPr>
          </p:nvGraphicFramePr>
          <p:xfrm>
            <a:off x="6970714" y="3313114"/>
            <a:ext cx="350837" cy="268287"/>
          </p:xfrm>
          <a:graphic>
            <a:graphicData uri="http://schemas.openxmlformats.org/presentationml/2006/ole">
              <mc:AlternateContent xmlns:mc="http://schemas.openxmlformats.org/markup-compatibility/2006">
                <mc:Choice xmlns:v="urn:schemas-microsoft-com:vml" Requires="v">
                  <p:oleObj spid="_x0000_s72083" name="Equation" r:id="rId26" imgW="215619" imgH="164885" progId="Equation.3">
                    <p:embed/>
                  </p:oleObj>
                </mc:Choice>
                <mc:Fallback>
                  <p:oleObj name="Equation" r:id="rId26" imgW="215619" imgH="164885"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70714" y="3313114"/>
                          <a:ext cx="350837" cy="26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 name="Object 14"/>
            <p:cNvGraphicFramePr>
              <a:graphicFrameLocks noChangeAspect="1"/>
            </p:cNvGraphicFramePr>
            <p:nvPr>
              <p:extLst/>
            </p:nvPr>
          </p:nvGraphicFramePr>
          <p:xfrm>
            <a:off x="7889876" y="4181476"/>
            <a:ext cx="392113" cy="288925"/>
          </p:xfrm>
          <a:graphic>
            <a:graphicData uri="http://schemas.openxmlformats.org/presentationml/2006/ole">
              <mc:AlternateContent xmlns:mc="http://schemas.openxmlformats.org/markup-compatibility/2006">
                <mc:Choice xmlns:v="urn:schemas-microsoft-com:vml" Requires="v">
                  <p:oleObj spid="_x0000_s72084" name="Equation" r:id="rId28" imgW="241091" imgH="177646" progId="Equation.3">
                    <p:embed/>
                  </p:oleObj>
                </mc:Choice>
                <mc:Fallback>
                  <p:oleObj name="Equation" r:id="rId28" imgW="241091" imgH="177646"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89876" y="4181476"/>
                          <a:ext cx="392113"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TextBox 1"/>
          <p:cNvSpPr txBox="1"/>
          <p:nvPr/>
        </p:nvSpPr>
        <p:spPr>
          <a:xfrm>
            <a:off x="6493092" y="5928784"/>
            <a:ext cx="5199059" cy="707886"/>
          </a:xfrm>
          <a:prstGeom prst="rect">
            <a:avLst/>
          </a:prstGeom>
          <a:solidFill>
            <a:srgbClr val="FFFF00"/>
          </a:solidFill>
        </p:spPr>
        <p:txBody>
          <a:bodyPr wrap="square" rtlCol="0">
            <a:spAutoFit/>
          </a:bodyPr>
          <a:lstStyle/>
          <a:p>
            <a:pPr defTabSz="457189"/>
            <a:r>
              <a:rPr lang="es-ES" sz="2000" dirty="0">
                <a:solidFill>
                  <a:srgbClr val="000000"/>
                </a:solidFill>
              </a:rPr>
              <a:t>J.-G. Lee, </a:t>
            </a:r>
            <a:r>
              <a:rPr lang="en-US" sz="2000" dirty="0" smtClean="0">
                <a:solidFill>
                  <a:srgbClr val="000000"/>
                </a:solidFill>
              </a:rPr>
              <a:t>et al., </a:t>
            </a:r>
            <a:r>
              <a:rPr lang="en-US" sz="2000" dirty="0">
                <a:solidFill>
                  <a:srgbClr val="000000"/>
                </a:solidFill>
              </a:rPr>
              <a:t>"Trajectory Clustering: A Partition-and-Group Framework", SIGMOD'07 </a:t>
            </a:r>
          </a:p>
        </p:txBody>
      </p:sp>
    </p:spTree>
    <p:extLst>
      <p:ext uri="{BB962C8B-B14F-4D97-AF65-F5344CB8AC3E}">
        <p14:creationId xmlns:p14="http://schemas.microsoft.com/office/powerpoint/2010/main" val="25651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4" name="Picture 2" descr="C:\Users\Han\Pictures\2007\200705Yellowstone\20070505Yellowstone\20070505Yellowstone 2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6775"/>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3612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Introduction:  Integrated Mining of Spatial, Temporal and Text Data</a:t>
            </a:r>
          </a:p>
          <a:p>
            <a:pPr>
              <a:spcBef>
                <a:spcPts val="1200"/>
              </a:spcBef>
              <a:spcAft>
                <a:spcPts val="600"/>
              </a:spcAft>
            </a:pPr>
            <a:r>
              <a:rPr lang="en-US" altLang="en-US" kern="0" dirty="0" smtClean="0">
                <a:solidFill>
                  <a:prstClr val="black"/>
                </a:solidFill>
              </a:rPr>
              <a:t>Mining Geospatial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a:t>
            </a:r>
            <a:r>
              <a:rPr lang="en-US" altLang="en-US" dirty="0">
                <a:ea typeface="Calibri" panose="020F0502020204030204" pitchFamily="34" charset="0"/>
                <a:cs typeface="Calibri" panose="020F0502020204030204" pitchFamily="34" charset="0"/>
              </a:rPr>
              <a:t>Discovery</a:t>
            </a: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7498869" y="3264772"/>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372202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en-US" dirty="0">
                <a:ea typeface="MS PGothic" pitchFamily="34" charset="-128"/>
              </a:rPr>
              <a:t>Mining </a:t>
            </a:r>
            <a:r>
              <a:rPr lang="en-US" altLang="en-US" dirty="0" smtClean="0">
                <a:ea typeface="MS PGothic" pitchFamily="34" charset="-128"/>
              </a:rPr>
              <a:t>Frequent Movement </a:t>
            </a:r>
            <a:r>
              <a:rPr lang="en-US" altLang="en-US" dirty="0">
                <a:ea typeface="MS PGothic" pitchFamily="34" charset="-128"/>
              </a:rPr>
              <a:t>Patterns </a:t>
            </a:r>
            <a:endParaRPr lang="en-US" altLang="en-US" dirty="0" smtClean="0">
              <a:sym typeface="Candara" pitchFamily="34" charset="0"/>
            </a:endParaRPr>
          </a:p>
        </p:txBody>
      </p:sp>
      <p:sp>
        <p:nvSpPr>
          <p:cNvPr id="5" name="Content Placeholder 2"/>
          <p:cNvSpPr>
            <a:spLocks noGrp="1"/>
          </p:cNvSpPr>
          <p:nvPr>
            <p:ph idx="4294967295"/>
          </p:nvPr>
        </p:nvSpPr>
        <p:spPr>
          <a:xfrm>
            <a:off x="508000" y="1175757"/>
            <a:ext cx="11277600" cy="2886075"/>
          </a:xfrm>
        </p:spPr>
        <p:txBody>
          <a:bodyPr/>
          <a:lstStyle/>
          <a:p>
            <a:r>
              <a:rPr lang="en-US" altLang="en-US" b="1" dirty="0" smtClean="0">
                <a:ea typeface="MS PGothic" pitchFamily="34" charset="-128"/>
              </a:rPr>
              <a:t>Frequent Movement Pattern:</a:t>
            </a:r>
            <a:r>
              <a:rPr lang="en-US" altLang="en-US" dirty="0" smtClean="0">
                <a:ea typeface="MS PGothic" pitchFamily="34" charset="-128"/>
              </a:rPr>
              <a:t>  A movement sequence that frequently appears in the input trajectory database</a:t>
            </a:r>
          </a:p>
          <a:p>
            <a:r>
              <a:rPr lang="en-US" altLang="en-US" b="1" dirty="0" smtClean="0">
                <a:ea typeface="MS PGothic" pitchFamily="34" charset="-128"/>
              </a:rPr>
              <a:t>Frequent Movement </a:t>
            </a:r>
            <a:r>
              <a:rPr lang="en-US" altLang="en-US" b="1" dirty="0">
                <a:ea typeface="MS PGothic" pitchFamily="34" charset="-128"/>
              </a:rPr>
              <a:t>P</a:t>
            </a:r>
            <a:r>
              <a:rPr lang="en-US" altLang="en-US" b="1" dirty="0" smtClean="0">
                <a:ea typeface="MS PGothic" pitchFamily="34" charset="-128"/>
              </a:rPr>
              <a:t>attern vs. Frequent </a:t>
            </a:r>
            <a:r>
              <a:rPr lang="en-US" altLang="en-US" b="1" dirty="0">
                <a:ea typeface="MS PGothic" pitchFamily="34" charset="-128"/>
              </a:rPr>
              <a:t>S</a:t>
            </a:r>
            <a:r>
              <a:rPr lang="en-US" altLang="en-US" b="1" dirty="0" smtClean="0">
                <a:ea typeface="MS PGothic" pitchFamily="34" charset="-128"/>
              </a:rPr>
              <a:t>equential Pattern</a:t>
            </a:r>
            <a:endParaRPr lang="en-US" altLang="en-US" dirty="0" smtClean="0">
              <a:ea typeface="MS PGothic" pitchFamily="34" charset="-128"/>
            </a:endParaRPr>
          </a:p>
          <a:p>
            <a:pPr lvl="1"/>
            <a:r>
              <a:rPr lang="en-US" altLang="en-US" dirty="0" smtClean="0">
                <a:ea typeface="MS PGothic" pitchFamily="34" charset="-128"/>
              </a:rPr>
              <a:t>Both aim at finding frequent subsequences from the input sequence database</a:t>
            </a:r>
          </a:p>
          <a:p>
            <a:pPr lvl="1"/>
            <a:r>
              <a:rPr lang="en-US" altLang="en-US" dirty="0" smtClean="0">
                <a:ea typeface="MS PGothic" pitchFamily="34" charset="-128"/>
              </a:rPr>
              <a:t>For mining frequent movement patterns, similar places may need to be grouped to collectively form frequent subsequences</a:t>
            </a:r>
          </a:p>
        </p:txBody>
      </p:sp>
      <p:pic>
        <p:nvPicPr>
          <p:cNvPr id="2" name="Picture 1"/>
          <p:cNvPicPr>
            <a:picLocks noChangeAspect="1"/>
          </p:cNvPicPr>
          <p:nvPr/>
        </p:nvPicPr>
        <p:blipFill>
          <a:blip r:embed="rId3"/>
          <a:stretch>
            <a:fillRect/>
          </a:stretch>
        </p:blipFill>
        <p:spPr>
          <a:xfrm>
            <a:off x="6955781" y="3823567"/>
            <a:ext cx="4633856" cy="2316928"/>
          </a:xfrm>
          <a:prstGeom prst="rect">
            <a:avLst/>
          </a:prstGeom>
        </p:spPr>
      </p:pic>
      <p:pic>
        <p:nvPicPr>
          <p:cNvPr id="4" name="Picture 3"/>
          <p:cNvPicPr>
            <a:picLocks noChangeAspect="1"/>
          </p:cNvPicPr>
          <p:nvPr/>
        </p:nvPicPr>
        <p:blipFill>
          <a:blip r:embed="rId4"/>
          <a:stretch>
            <a:fillRect/>
          </a:stretch>
        </p:blipFill>
        <p:spPr>
          <a:xfrm>
            <a:off x="459452" y="3895296"/>
            <a:ext cx="5631860" cy="2006933"/>
          </a:xfrm>
          <a:prstGeom prst="rect">
            <a:avLst/>
          </a:prstGeom>
        </p:spPr>
      </p:pic>
      <p:sp>
        <p:nvSpPr>
          <p:cNvPr id="8" name="TextBox 7"/>
          <p:cNvSpPr txBox="1"/>
          <p:nvPr/>
        </p:nvSpPr>
        <p:spPr>
          <a:xfrm>
            <a:off x="1969478" y="6268547"/>
            <a:ext cx="2410147" cy="384721"/>
          </a:xfrm>
          <a:prstGeom prst="rect">
            <a:avLst/>
          </a:prstGeom>
          <a:noFill/>
        </p:spPr>
        <p:txBody>
          <a:bodyPr wrap="none" rtlCol="0">
            <a:spAutoFit/>
          </a:bodyPr>
          <a:lstStyle/>
          <a:p>
            <a:pPr defTabSz="457189"/>
            <a:r>
              <a:rPr lang="en-US" dirty="0" smtClean="0">
                <a:solidFill>
                  <a:srgbClr val="000000"/>
                </a:solidFill>
              </a:rPr>
              <a:t>An example trajectory</a:t>
            </a:r>
            <a:endParaRPr lang="en-US" dirty="0">
              <a:solidFill>
                <a:srgbClr val="000000"/>
              </a:solidFill>
            </a:endParaRPr>
          </a:p>
        </p:txBody>
      </p:sp>
      <p:sp>
        <p:nvSpPr>
          <p:cNvPr id="10" name="TextBox 9"/>
          <p:cNvSpPr txBox="1"/>
          <p:nvPr/>
        </p:nvSpPr>
        <p:spPr>
          <a:xfrm>
            <a:off x="7785296" y="6289699"/>
            <a:ext cx="3326039" cy="384721"/>
          </a:xfrm>
          <a:prstGeom prst="rect">
            <a:avLst/>
          </a:prstGeom>
          <a:noFill/>
        </p:spPr>
        <p:txBody>
          <a:bodyPr wrap="none" rtlCol="0">
            <a:spAutoFit/>
          </a:bodyPr>
          <a:lstStyle/>
          <a:p>
            <a:pPr defTabSz="457189"/>
            <a:r>
              <a:rPr lang="en-US" dirty="0" smtClean="0">
                <a:solidFill>
                  <a:srgbClr val="000000"/>
                </a:solidFill>
              </a:rPr>
              <a:t>An example movement pattern</a:t>
            </a:r>
            <a:endParaRPr lang="en-US" dirty="0">
              <a:solidFill>
                <a:srgbClr val="000000"/>
              </a:solidFill>
            </a:endParaRPr>
          </a:p>
        </p:txBody>
      </p:sp>
    </p:spTree>
    <p:extLst>
      <p:ext uri="{BB962C8B-B14F-4D97-AF65-F5344CB8AC3E}">
        <p14:creationId xmlns:p14="http://schemas.microsoft.com/office/powerpoint/2010/main" val="1384764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en-US" dirty="0">
                <a:ea typeface="MS PGothic" pitchFamily="34" charset="-128"/>
              </a:rPr>
              <a:t>Mining </a:t>
            </a:r>
            <a:r>
              <a:rPr lang="en-US" altLang="en-US" dirty="0" smtClean="0">
                <a:ea typeface="MS PGothic" pitchFamily="34" charset="-128"/>
              </a:rPr>
              <a:t>Semantic-Rich Movement </a:t>
            </a:r>
            <a:r>
              <a:rPr lang="en-US" altLang="en-US" dirty="0">
                <a:ea typeface="MS PGothic" pitchFamily="34" charset="-128"/>
              </a:rPr>
              <a:t>Patterns </a:t>
            </a:r>
            <a:endParaRPr lang="en-US" altLang="en-US" dirty="0" smtClean="0">
              <a:sym typeface="Candara" pitchFamily="34" charset="0"/>
            </a:endParaRPr>
          </a:p>
        </p:txBody>
      </p:sp>
      <p:sp>
        <p:nvSpPr>
          <p:cNvPr id="5" name="Content Placeholder 2"/>
          <p:cNvSpPr>
            <a:spLocks noGrp="1"/>
          </p:cNvSpPr>
          <p:nvPr>
            <p:ph idx="4294967295"/>
          </p:nvPr>
        </p:nvSpPr>
        <p:spPr>
          <a:xfrm>
            <a:off x="508000" y="1175757"/>
            <a:ext cx="11215571" cy="2886075"/>
          </a:xfrm>
        </p:spPr>
        <p:txBody>
          <a:bodyPr/>
          <a:lstStyle/>
          <a:p>
            <a:r>
              <a:rPr lang="en-US" altLang="en-US" b="1" dirty="0" smtClean="0">
                <a:ea typeface="MS PGothic" pitchFamily="34" charset="-128"/>
              </a:rPr>
              <a:t>Semantics-rich Movement Pattern</a:t>
            </a:r>
            <a:r>
              <a:rPr lang="en-US" altLang="en-US" dirty="0" smtClean="0">
                <a:ea typeface="MS PGothic" pitchFamily="34" charset="-128"/>
              </a:rPr>
              <a:t>: In addition to knowing how people move from one region to another, we also want to understand the functions of the regions</a:t>
            </a:r>
          </a:p>
          <a:p>
            <a:r>
              <a:rPr lang="en-US" altLang="en-US" b="1" dirty="0" smtClean="0">
                <a:ea typeface="MS PGothic" pitchFamily="34" charset="-128"/>
              </a:rPr>
              <a:t>A two-step top-down mining approach:</a:t>
            </a:r>
          </a:p>
          <a:p>
            <a:pPr lvl="1"/>
            <a:r>
              <a:rPr lang="en-US" altLang="en-US" dirty="0" smtClean="0">
                <a:ea typeface="MS PGothic" pitchFamily="34" charset="-128"/>
              </a:rPr>
              <a:t>Step 1: Find a set of coarse patterns that reflect people’s semantics-level transitions (e.g., office </a:t>
            </a:r>
            <a:r>
              <a:rPr lang="en-US" altLang="en-US" dirty="0" smtClean="0">
                <a:latin typeface="Calibri" panose="020F0502020204030204" pitchFamily="34" charset="0"/>
                <a:ea typeface="MS PGothic" pitchFamily="34" charset="-128"/>
              </a:rPr>
              <a:t>→</a:t>
            </a:r>
            <a:r>
              <a:rPr lang="en-US" altLang="en-US" dirty="0" smtClean="0">
                <a:ea typeface="MS PGothic" pitchFamily="34" charset="-128"/>
              </a:rPr>
              <a:t> restaurant, home </a:t>
            </a:r>
            <a:r>
              <a:rPr lang="en-US" altLang="en-US" dirty="0">
                <a:latin typeface="Calibri" panose="020F0502020204030204" pitchFamily="34" charset="0"/>
                <a:ea typeface="MS PGothic" pitchFamily="34" charset="-128"/>
              </a:rPr>
              <a:t>→</a:t>
            </a:r>
            <a:r>
              <a:rPr lang="en-US" altLang="en-US" dirty="0" smtClean="0">
                <a:ea typeface="MS PGothic" pitchFamily="34" charset="-128"/>
              </a:rPr>
              <a:t> gym)</a:t>
            </a:r>
          </a:p>
          <a:p>
            <a:pPr lvl="1"/>
            <a:r>
              <a:rPr lang="en-US" altLang="en-US" dirty="0" smtClean="0">
                <a:ea typeface="MS PGothic" pitchFamily="34" charset="-128"/>
              </a:rPr>
              <a:t>Step 2: Split each coarse pattern into several fine-grained ones by grouping similar movement snippets</a:t>
            </a:r>
          </a:p>
        </p:txBody>
      </p:sp>
      <p:sp>
        <p:nvSpPr>
          <p:cNvPr id="7" name="TextBox 6"/>
          <p:cNvSpPr txBox="1"/>
          <p:nvPr/>
        </p:nvSpPr>
        <p:spPr>
          <a:xfrm>
            <a:off x="575377" y="6343865"/>
            <a:ext cx="10588476" cy="384721"/>
          </a:xfrm>
          <a:prstGeom prst="rect">
            <a:avLst/>
          </a:prstGeom>
          <a:noFill/>
        </p:spPr>
        <p:txBody>
          <a:bodyPr wrap="none" rtlCol="0">
            <a:spAutoFit/>
          </a:bodyPr>
          <a:lstStyle/>
          <a:p>
            <a:pPr defTabSz="457189"/>
            <a:r>
              <a:rPr lang="en-US" dirty="0">
                <a:solidFill>
                  <a:srgbClr val="000000"/>
                </a:solidFill>
              </a:rPr>
              <a:t>[1] </a:t>
            </a:r>
            <a:r>
              <a:rPr lang="en-US" dirty="0" smtClean="0">
                <a:solidFill>
                  <a:srgbClr val="000000"/>
                </a:solidFill>
              </a:rPr>
              <a:t>C. </a:t>
            </a:r>
            <a:r>
              <a:rPr lang="en-US" dirty="0">
                <a:solidFill>
                  <a:srgbClr val="000000"/>
                </a:solidFill>
              </a:rPr>
              <a:t>Zhang et al., Splitter: Mining Fine-Grained Sequential Patterns in Semantic </a:t>
            </a:r>
            <a:r>
              <a:rPr lang="en-US" dirty="0" smtClean="0">
                <a:solidFill>
                  <a:srgbClr val="000000"/>
                </a:solidFill>
              </a:rPr>
              <a:t>Trajectories, VLDB 2014</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508000" y="4061832"/>
            <a:ext cx="5159375" cy="2099746"/>
          </a:xfrm>
          <a:prstGeom prst="rect">
            <a:avLst/>
          </a:prstGeom>
        </p:spPr>
      </p:pic>
      <p:pic>
        <p:nvPicPr>
          <p:cNvPr id="9" name="Picture 8"/>
          <p:cNvPicPr>
            <a:picLocks noChangeAspect="1"/>
          </p:cNvPicPr>
          <p:nvPr/>
        </p:nvPicPr>
        <p:blipFill>
          <a:blip r:embed="rId4"/>
          <a:stretch>
            <a:fillRect/>
          </a:stretch>
        </p:blipFill>
        <p:spPr>
          <a:xfrm>
            <a:off x="6798619" y="4027257"/>
            <a:ext cx="4268642" cy="2134321"/>
          </a:xfrm>
          <a:prstGeom prst="rect">
            <a:avLst/>
          </a:prstGeom>
        </p:spPr>
      </p:pic>
    </p:spTree>
    <p:extLst>
      <p:ext uri="{BB962C8B-B14F-4D97-AF65-F5344CB8AC3E}">
        <p14:creationId xmlns:p14="http://schemas.microsoft.com/office/powerpoint/2010/main" val="361192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292"/>
            <a:ext cx="12192000" cy="8128000"/>
          </a:xfrm>
          <a:prstGeom prst="rect">
            <a:avLst/>
          </a:prstGeom>
        </p:spPr>
      </p:pic>
    </p:spTree>
    <p:extLst>
      <p:ext uri="{BB962C8B-B14F-4D97-AF65-F5344CB8AC3E}">
        <p14:creationId xmlns:p14="http://schemas.microsoft.com/office/powerpoint/2010/main" val="8699943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Introduction:  Integrated Mining of Spatial, Temporal and Text Data</a:t>
            </a:r>
          </a:p>
          <a:p>
            <a:pPr>
              <a:spcBef>
                <a:spcPts val="1200"/>
              </a:spcBef>
              <a:spcAft>
                <a:spcPts val="600"/>
              </a:spcAft>
            </a:pPr>
            <a:r>
              <a:rPr lang="en-US" altLang="en-US" kern="0" dirty="0" smtClean="0">
                <a:solidFill>
                  <a:prstClr val="black"/>
                </a:solidFill>
              </a:rPr>
              <a:t>Mining Geospatial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Discovery in Social Media</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6584469" y="3952929"/>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3401555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07" y="75416"/>
            <a:ext cx="10969524" cy="1088130"/>
          </a:xfrm>
        </p:spPr>
        <p:txBody>
          <a:bodyPr>
            <a:noAutofit/>
          </a:bodyPr>
          <a:lstStyle/>
          <a:p>
            <a:pPr defTabSz="1219110"/>
            <a:r>
              <a:rPr lang="en-US" altLang="en-US" sz="4000" dirty="0" smtClean="0">
                <a:ea typeface="MS PGothic" pitchFamily="34" charset="-128"/>
              </a:rPr>
              <a:t>Pattern Discovery in Sparse Movement Data: Finding Good Reference Points</a:t>
            </a:r>
            <a:endParaRPr lang="en-US" sz="4000" dirty="0">
              <a:solidFill>
                <a:prstClr val="black"/>
              </a:solidFill>
            </a:endParaRPr>
          </a:p>
        </p:txBody>
      </p:sp>
      <p:sp>
        <p:nvSpPr>
          <p:cNvPr id="3" name="Content Placeholder 2"/>
          <p:cNvSpPr>
            <a:spLocks noGrp="1"/>
          </p:cNvSpPr>
          <p:nvPr>
            <p:ph idx="1"/>
          </p:nvPr>
        </p:nvSpPr>
        <p:spPr>
          <a:xfrm>
            <a:off x="589407" y="1206678"/>
            <a:ext cx="10564368" cy="2120694"/>
          </a:xfrm>
        </p:spPr>
        <p:txBody>
          <a:bodyPr/>
          <a:lstStyle/>
          <a:p>
            <a:r>
              <a:rPr lang="en-US" altLang="en-US" sz="2400" b="1" dirty="0" smtClean="0">
                <a:ea typeface="ＭＳ Ｐゴシック" panose="020B0600070205080204" pitchFamily="34" charset="-128"/>
              </a:rPr>
              <a:t>Pattern discovery in sparse data</a:t>
            </a:r>
            <a:r>
              <a:rPr lang="en-US" altLang="en-US" sz="2400" dirty="0" smtClean="0">
                <a:ea typeface="ＭＳ Ｐゴシック" panose="020B0600070205080204" pitchFamily="34" charset="-128"/>
              </a:rPr>
              <a:t>: </a:t>
            </a:r>
          </a:p>
          <a:p>
            <a:pPr lvl="1"/>
            <a:r>
              <a:rPr lang="en-US" altLang="en-US" sz="2400" dirty="0" smtClean="0">
                <a:ea typeface="ＭＳ Ｐゴシック" panose="020B0600070205080204" pitchFamily="34" charset="-128"/>
              </a:rPr>
              <a:t>Periodicity shows up in some reference “spots” (or “cluster centers”)</a:t>
            </a:r>
            <a:endParaRPr lang="en-US" altLang="en-US" sz="2400" dirty="0">
              <a:ea typeface="ＭＳ Ｐゴシック" panose="020B0600070205080204" pitchFamily="34" charset="-128"/>
            </a:endParaRPr>
          </a:p>
          <a:p>
            <a:pPr lvl="1"/>
            <a:r>
              <a:rPr lang="en-US" altLang="en-US" sz="2400" dirty="0" smtClean="0">
                <a:ea typeface="ＭＳ Ｐゴシック" panose="020B0600070205080204" pitchFamily="34" charset="-128"/>
              </a:rPr>
              <a:t>Reference </a:t>
            </a:r>
            <a:r>
              <a:rPr lang="en-US" altLang="en-US" sz="2400" dirty="0">
                <a:ea typeface="ＭＳ Ｐゴシック" panose="020B0600070205080204" pitchFamily="34" charset="-128"/>
              </a:rPr>
              <a:t>spots </a:t>
            </a:r>
            <a:r>
              <a:rPr lang="en-US" altLang="en-US" sz="2400" dirty="0" smtClean="0">
                <a:ea typeface="ＭＳ Ｐゴシック" panose="020B0600070205080204" pitchFamily="34" charset="-128"/>
              </a:rPr>
              <a:t>can be </a:t>
            </a:r>
            <a:r>
              <a:rPr lang="en-US" altLang="en-US" sz="2400" dirty="0">
                <a:ea typeface="ＭＳ Ｐゴシック" panose="020B0600070205080204" pitchFamily="34" charset="-128"/>
              </a:rPr>
              <a:t>detected using </a:t>
            </a:r>
            <a:r>
              <a:rPr lang="en-US" altLang="en-US" sz="2400" b="1" dirty="0">
                <a:ea typeface="ＭＳ Ｐゴシック" panose="020B0600070205080204" pitchFamily="34" charset="-128"/>
              </a:rPr>
              <a:t>density-based method</a:t>
            </a:r>
          </a:p>
          <a:p>
            <a:pPr lvl="1"/>
            <a:r>
              <a:rPr lang="en-US" altLang="en-US" sz="2400" dirty="0">
                <a:ea typeface="ＭＳ Ｐゴシック" panose="020B0600070205080204" pitchFamily="34" charset="-128"/>
              </a:rPr>
              <a:t>Periods are detected for each </a:t>
            </a:r>
            <a:r>
              <a:rPr lang="en-US" altLang="en-US" sz="2400" dirty="0" smtClean="0">
                <a:ea typeface="ＭＳ Ｐゴシック" panose="020B0600070205080204" pitchFamily="34" charset="-128"/>
              </a:rPr>
              <a:t>reference </a:t>
            </a:r>
            <a:r>
              <a:rPr lang="en-US" altLang="en-US" sz="2400" dirty="0">
                <a:ea typeface="ＭＳ Ｐゴシック" panose="020B0600070205080204" pitchFamily="34" charset="-128"/>
              </a:rPr>
              <a:t>spot using </a:t>
            </a:r>
            <a:r>
              <a:rPr lang="en-US" altLang="en-US" sz="2400" b="1" dirty="0">
                <a:ea typeface="ＭＳ Ｐゴシック" panose="020B0600070205080204" pitchFamily="34" charset="-128"/>
              </a:rPr>
              <a:t>Fourier Transform </a:t>
            </a:r>
            <a:r>
              <a:rPr lang="en-US" altLang="en-US" sz="2400" dirty="0">
                <a:ea typeface="ＭＳ Ｐゴシック" panose="020B0600070205080204" pitchFamily="34" charset="-128"/>
              </a:rPr>
              <a:t>and</a:t>
            </a:r>
            <a:r>
              <a:rPr lang="en-US" altLang="en-US" sz="2400" b="1" dirty="0">
                <a:ea typeface="ＭＳ Ｐゴシック" panose="020B0600070205080204" pitchFamily="34" charset="-128"/>
              </a:rPr>
              <a:t> </a:t>
            </a:r>
            <a:r>
              <a:rPr lang="en-US" altLang="en-US" sz="2400" b="1" dirty="0" smtClean="0">
                <a:ea typeface="ＭＳ Ｐゴシック" panose="020B0600070205080204" pitchFamily="34" charset="-128"/>
              </a:rPr>
              <a:t>auto-correlation</a:t>
            </a:r>
            <a:endParaRPr lang="en-US" altLang="en-US" sz="2400" b="1" dirty="0">
              <a:ea typeface="ＭＳ Ｐゴシック" panose="020B0600070205080204" pitchFamily="34" charset="-128"/>
            </a:endParaRPr>
          </a:p>
        </p:txBody>
      </p:sp>
      <p:pic>
        <p:nvPicPr>
          <p:cNvPr id="6" name="Content Placeholder 7" descr="bird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17675" y="3327373"/>
            <a:ext cx="3281363" cy="2565454"/>
          </a:xfrm>
          <a:prstGeom prst="rect">
            <a:avLst/>
          </a:prstGeom>
        </p:spPr>
      </p:pic>
      <p:pic>
        <p:nvPicPr>
          <p:cNvPr id="7" name="Picture 6" descr="bird_0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64338" y="3327372"/>
            <a:ext cx="3370262" cy="262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5184663" y="4552951"/>
            <a:ext cx="609600" cy="5334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a:solidFill>
                <a:srgbClr val="FFFFFF"/>
              </a:solidFill>
              <a:latin typeface="Calibri" pitchFamily="34" charset="0"/>
              <a:cs typeface="Arial" charset="0"/>
            </a:endParaRPr>
          </a:p>
        </p:txBody>
      </p:sp>
      <p:grpSp>
        <p:nvGrpSpPr>
          <p:cNvPr id="9" name="Group 23"/>
          <p:cNvGrpSpPr>
            <a:grpSpLocks/>
          </p:cNvGrpSpPr>
          <p:nvPr/>
        </p:nvGrpSpPr>
        <p:grpSpPr bwMode="auto">
          <a:xfrm>
            <a:off x="5872027" y="4882769"/>
            <a:ext cx="1066800" cy="646113"/>
            <a:chOff x="4348027" y="4254139"/>
            <a:chExt cx="1066800" cy="646331"/>
          </a:xfrm>
        </p:grpSpPr>
        <p:sp>
          <p:nvSpPr>
            <p:cNvPr id="10" name="TextBox 17"/>
            <p:cNvSpPr txBox="1">
              <a:spLocks noChangeArrowheads="1"/>
            </p:cNvSpPr>
            <p:nvPr/>
          </p:nvSpPr>
          <p:spPr bwMode="auto">
            <a:xfrm>
              <a:off x="4348027" y="4254139"/>
              <a:ext cx="1066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not in the nest</a:t>
              </a:r>
            </a:p>
          </p:txBody>
        </p:sp>
        <p:cxnSp>
          <p:nvCxnSpPr>
            <p:cNvPr id="11" name="Straight Arrow Connector 10"/>
            <p:cNvCxnSpPr/>
            <p:nvPr/>
          </p:nvCxnSpPr>
          <p:spPr>
            <a:xfrm>
              <a:off x="5143500" y="4577304"/>
              <a:ext cx="1936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2" name="Group 21"/>
          <p:cNvGrpSpPr>
            <a:grpSpLocks/>
          </p:cNvGrpSpPr>
          <p:nvPr/>
        </p:nvGrpSpPr>
        <p:grpSpPr bwMode="auto">
          <a:xfrm>
            <a:off x="5472113" y="3775457"/>
            <a:ext cx="1371600" cy="369888"/>
            <a:chOff x="3927523" y="2971800"/>
            <a:chExt cx="1371600" cy="369332"/>
          </a:xfrm>
        </p:grpSpPr>
        <p:sp>
          <p:nvSpPr>
            <p:cNvPr id="13" name="TextBox 16"/>
            <p:cNvSpPr txBox="1">
              <a:spLocks noChangeArrowheads="1"/>
            </p:cNvSpPr>
            <p:nvPr/>
          </p:nvSpPr>
          <p:spPr bwMode="auto">
            <a:xfrm>
              <a:off x="3927523" y="2971800"/>
              <a:ext cx="1177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in the nest</a:t>
              </a:r>
            </a:p>
          </p:txBody>
        </p:sp>
        <p:cxnSp>
          <p:nvCxnSpPr>
            <p:cNvPr id="14" name="Straight Arrow Connector 13"/>
            <p:cNvCxnSpPr/>
            <p:nvPr/>
          </p:nvCxnSpPr>
          <p:spPr>
            <a:xfrm>
              <a:off x="5105448" y="3200056"/>
              <a:ext cx="193675" cy="15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a:spLocks noChangeArrowheads="1"/>
          </p:cNvSpPr>
          <p:nvPr/>
        </p:nvSpPr>
        <p:spPr bwMode="auto">
          <a:xfrm>
            <a:off x="6400800" y="6140070"/>
            <a:ext cx="4903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Period is more obvious in this binary sequence!</a:t>
            </a:r>
          </a:p>
        </p:txBody>
      </p:sp>
      <p:sp>
        <p:nvSpPr>
          <p:cNvPr id="16" name="TextBox 4"/>
          <p:cNvSpPr txBox="1">
            <a:spLocks noChangeArrowheads="1"/>
          </p:cNvSpPr>
          <p:nvPr/>
        </p:nvSpPr>
        <p:spPr bwMode="auto">
          <a:xfrm>
            <a:off x="1768332" y="6045937"/>
            <a:ext cx="33673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smtClean="0">
                <a:solidFill>
                  <a:srgbClr val="000000"/>
                </a:solidFill>
                <a:latin typeface="Calibri" panose="020F0502020204030204" pitchFamily="34" charset="0"/>
                <a:cs typeface="Arial" panose="020B0604020202020204" pitchFamily="34" charset="0"/>
              </a:rPr>
              <a:t>Finding being flying patterns? Bee hive is a good reference point</a:t>
            </a:r>
            <a:endParaRPr lang="en-US" altLang="en-US" sz="18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71068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4" name="Picture 2" descr="C:\Users\Han\Pictures\2007\200705Yellowstone\20070505Yellowstone\20070505Yellowstone 1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85838"/>
            <a:ext cx="12192000" cy="812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324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407" y="75416"/>
            <a:ext cx="10969524" cy="1088130"/>
          </a:xfrm>
        </p:spPr>
        <p:txBody>
          <a:bodyPr>
            <a:noAutofit/>
          </a:bodyPr>
          <a:lstStyle/>
          <a:p>
            <a:pPr defTabSz="1219110"/>
            <a:r>
              <a:rPr lang="en-US" altLang="en-US" sz="4000" dirty="0" smtClean="0">
                <a:ea typeface="MS PGothic" pitchFamily="34" charset="-128"/>
              </a:rPr>
              <a:t>Pattern Discovery in Sparse Movement Data: Finding Good Reference Points</a:t>
            </a:r>
            <a:endParaRPr lang="en-US" sz="4000" dirty="0">
              <a:solidFill>
                <a:prstClr val="black"/>
              </a:solidFill>
            </a:endParaRPr>
          </a:p>
        </p:txBody>
      </p:sp>
      <p:sp>
        <p:nvSpPr>
          <p:cNvPr id="3" name="Content Placeholder 2"/>
          <p:cNvSpPr>
            <a:spLocks noGrp="1"/>
          </p:cNvSpPr>
          <p:nvPr>
            <p:ph idx="1"/>
          </p:nvPr>
        </p:nvSpPr>
        <p:spPr>
          <a:xfrm>
            <a:off x="589407" y="1206678"/>
            <a:ext cx="10564368" cy="2120694"/>
          </a:xfrm>
        </p:spPr>
        <p:txBody>
          <a:bodyPr/>
          <a:lstStyle/>
          <a:p>
            <a:r>
              <a:rPr lang="en-US" altLang="en-US" sz="2400" b="1" dirty="0" smtClean="0">
                <a:ea typeface="ＭＳ Ｐゴシック" panose="020B0600070205080204" pitchFamily="34" charset="-128"/>
              </a:rPr>
              <a:t>Pattern discovery in sparse data</a:t>
            </a:r>
            <a:r>
              <a:rPr lang="en-US" altLang="en-US" sz="2400" dirty="0" smtClean="0">
                <a:ea typeface="ＭＳ Ｐゴシック" panose="020B0600070205080204" pitchFamily="34" charset="-128"/>
              </a:rPr>
              <a:t>: </a:t>
            </a:r>
          </a:p>
          <a:p>
            <a:pPr lvl="1"/>
            <a:r>
              <a:rPr lang="en-US" altLang="en-US" sz="2400" dirty="0" smtClean="0">
                <a:ea typeface="ＭＳ Ｐゴシック" panose="020B0600070205080204" pitchFamily="34" charset="-128"/>
              </a:rPr>
              <a:t>Periodicity shows up in some reference “spots” (or “cluster centers”)</a:t>
            </a:r>
            <a:endParaRPr lang="en-US" altLang="en-US" sz="2400" dirty="0">
              <a:ea typeface="ＭＳ Ｐゴシック" panose="020B0600070205080204" pitchFamily="34" charset="-128"/>
            </a:endParaRPr>
          </a:p>
          <a:p>
            <a:pPr lvl="1"/>
            <a:r>
              <a:rPr lang="en-US" altLang="en-US" sz="2400" dirty="0" smtClean="0">
                <a:ea typeface="ＭＳ Ｐゴシック" panose="020B0600070205080204" pitchFamily="34" charset="-128"/>
              </a:rPr>
              <a:t>Reference </a:t>
            </a:r>
            <a:r>
              <a:rPr lang="en-US" altLang="en-US" sz="2400" dirty="0">
                <a:ea typeface="ＭＳ Ｐゴシック" panose="020B0600070205080204" pitchFamily="34" charset="-128"/>
              </a:rPr>
              <a:t>spots </a:t>
            </a:r>
            <a:r>
              <a:rPr lang="en-US" altLang="en-US" sz="2400" dirty="0" smtClean="0">
                <a:ea typeface="ＭＳ Ｐゴシック" panose="020B0600070205080204" pitchFamily="34" charset="-128"/>
              </a:rPr>
              <a:t>can be </a:t>
            </a:r>
            <a:r>
              <a:rPr lang="en-US" altLang="en-US" sz="2400" dirty="0">
                <a:ea typeface="ＭＳ Ｐゴシック" panose="020B0600070205080204" pitchFamily="34" charset="-128"/>
              </a:rPr>
              <a:t>detected using </a:t>
            </a:r>
            <a:r>
              <a:rPr lang="en-US" altLang="en-US" sz="2400" b="1" dirty="0">
                <a:ea typeface="ＭＳ Ｐゴシック" panose="020B0600070205080204" pitchFamily="34" charset="-128"/>
              </a:rPr>
              <a:t>density-based method</a:t>
            </a:r>
          </a:p>
          <a:p>
            <a:pPr lvl="1"/>
            <a:r>
              <a:rPr lang="en-US" altLang="en-US" sz="2400" dirty="0">
                <a:ea typeface="ＭＳ Ｐゴシック" panose="020B0600070205080204" pitchFamily="34" charset="-128"/>
              </a:rPr>
              <a:t>Periods are detected for each </a:t>
            </a:r>
            <a:r>
              <a:rPr lang="en-US" altLang="en-US" sz="2400" dirty="0" smtClean="0">
                <a:ea typeface="ＭＳ Ｐゴシック" panose="020B0600070205080204" pitchFamily="34" charset="-128"/>
              </a:rPr>
              <a:t>reference </a:t>
            </a:r>
            <a:r>
              <a:rPr lang="en-US" altLang="en-US" sz="2400" dirty="0">
                <a:ea typeface="ＭＳ Ｐゴシック" panose="020B0600070205080204" pitchFamily="34" charset="-128"/>
              </a:rPr>
              <a:t>spot using </a:t>
            </a:r>
            <a:r>
              <a:rPr lang="en-US" altLang="en-US" sz="2400" b="1" dirty="0">
                <a:ea typeface="ＭＳ Ｐゴシック" panose="020B0600070205080204" pitchFamily="34" charset="-128"/>
              </a:rPr>
              <a:t>Fourier Transform </a:t>
            </a:r>
            <a:r>
              <a:rPr lang="en-US" altLang="en-US" sz="2400" dirty="0">
                <a:ea typeface="ＭＳ Ｐゴシック" panose="020B0600070205080204" pitchFamily="34" charset="-128"/>
              </a:rPr>
              <a:t>and</a:t>
            </a:r>
            <a:r>
              <a:rPr lang="en-US" altLang="en-US" sz="2400" b="1" dirty="0">
                <a:ea typeface="ＭＳ Ｐゴシック" panose="020B0600070205080204" pitchFamily="34" charset="-128"/>
              </a:rPr>
              <a:t> </a:t>
            </a:r>
            <a:r>
              <a:rPr lang="en-US" altLang="en-US" sz="2400" b="1" dirty="0" smtClean="0">
                <a:ea typeface="ＭＳ Ｐゴシック" panose="020B0600070205080204" pitchFamily="34" charset="-128"/>
              </a:rPr>
              <a:t>auto-correlation</a:t>
            </a:r>
            <a:endParaRPr lang="en-US" altLang="en-US" sz="2400" b="1" dirty="0">
              <a:ea typeface="ＭＳ Ｐゴシック" panose="020B0600070205080204" pitchFamily="34" charset="-128"/>
            </a:endParaRPr>
          </a:p>
        </p:txBody>
      </p:sp>
      <p:pic>
        <p:nvPicPr>
          <p:cNvPr id="6" name="Content Placeholder 7" descr="birds.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17675" y="3327373"/>
            <a:ext cx="3281363" cy="2565454"/>
          </a:xfrm>
          <a:prstGeom prst="rect">
            <a:avLst/>
          </a:prstGeom>
        </p:spPr>
      </p:pic>
      <p:pic>
        <p:nvPicPr>
          <p:cNvPr id="7" name="Picture 6" descr="bird_0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64338" y="3327372"/>
            <a:ext cx="3370262" cy="262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5184663" y="4552951"/>
            <a:ext cx="609600" cy="5334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1800">
              <a:solidFill>
                <a:srgbClr val="FFFFFF"/>
              </a:solidFill>
              <a:cs typeface="Arial" charset="0"/>
            </a:endParaRPr>
          </a:p>
        </p:txBody>
      </p:sp>
      <p:grpSp>
        <p:nvGrpSpPr>
          <p:cNvPr id="9" name="Group 23"/>
          <p:cNvGrpSpPr>
            <a:grpSpLocks/>
          </p:cNvGrpSpPr>
          <p:nvPr/>
        </p:nvGrpSpPr>
        <p:grpSpPr bwMode="auto">
          <a:xfrm>
            <a:off x="5872027" y="4882769"/>
            <a:ext cx="1066800" cy="646113"/>
            <a:chOff x="4348027" y="4254139"/>
            <a:chExt cx="1066800" cy="646331"/>
          </a:xfrm>
        </p:grpSpPr>
        <p:sp>
          <p:nvSpPr>
            <p:cNvPr id="10" name="TextBox 17"/>
            <p:cNvSpPr txBox="1">
              <a:spLocks noChangeArrowheads="1"/>
            </p:cNvSpPr>
            <p:nvPr/>
          </p:nvSpPr>
          <p:spPr bwMode="auto">
            <a:xfrm>
              <a:off x="4348027" y="4254139"/>
              <a:ext cx="1066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not in the nest</a:t>
              </a:r>
            </a:p>
          </p:txBody>
        </p:sp>
        <p:cxnSp>
          <p:nvCxnSpPr>
            <p:cNvPr id="11" name="Straight Arrow Connector 10"/>
            <p:cNvCxnSpPr/>
            <p:nvPr/>
          </p:nvCxnSpPr>
          <p:spPr>
            <a:xfrm>
              <a:off x="5143500" y="4577304"/>
              <a:ext cx="19367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2" name="Group 21"/>
          <p:cNvGrpSpPr>
            <a:grpSpLocks/>
          </p:cNvGrpSpPr>
          <p:nvPr/>
        </p:nvGrpSpPr>
        <p:grpSpPr bwMode="auto">
          <a:xfrm>
            <a:off x="5472113" y="3775457"/>
            <a:ext cx="1371600" cy="369888"/>
            <a:chOff x="3927523" y="2971800"/>
            <a:chExt cx="1371600" cy="369332"/>
          </a:xfrm>
        </p:grpSpPr>
        <p:sp>
          <p:nvSpPr>
            <p:cNvPr id="13" name="TextBox 16"/>
            <p:cNvSpPr txBox="1">
              <a:spLocks noChangeArrowheads="1"/>
            </p:cNvSpPr>
            <p:nvPr/>
          </p:nvSpPr>
          <p:spPr bwMode="auto">
            <a:xfrm>
              <a:off x="3927523" y="2971800"/>
              <a:ext cx="1177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in the nest</a:t>
              </a:r>
            </a:p>
          </p:txBody>
        </p:sp>
        <p:cxnSp>
          <p:nvCxnSpPr>
            <p:cNvPr id="14" name="Straight Arrow Connector 13"/>
            <p:cNvCxnSpPr/>
            <p:nvPr/>
          </p:nvCxnSpPr>
          <p:spPr>
            <a:xfrm>
              <a:off x="5105448" y="3200056"/>
              <a:ext cx="193675" cy="15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a:spLocks noChangeArrowheads="1"/>
          </p:cNvSpPr>
          <p:nvPr/>
        </p:nvSpPr>
        <p:spPr bwMode="auto">
          <a:xfrm>
            <a:off x="6400800" y="6140070"/>
            <a:ext cx="49037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a:solidFill>
                  <a:srgbClr val="000000"/>
                </a:solidFill>
                <a:latin typeface="Calibri" panose="020F0502020204030204" pitchFamily="34" charset="0"/>
                <a:cs typeface="Arial" panose="020B0604020202020204" pitchFamily="34" charset="0"/>
              </a:rPr>
              <a:t>Period is more obvious in this binary sequence!</a:t>
            </a:r>
          </a:p>
        </p:txBody>
      </p:sp>
      <p:sp>
        <p:nvSpPr>
          <p:cNvPr id="16" name="TextBox 4"/>
          <p:cNvSpPr txBox="1">
            <a:spLocks noChangeArrowheads="1"/>
          </p:cNvSpPr>
          <p:nvPr/>
        </p:nvSpPr>
        <p:spPr bwMode="auto">
          <a:xfrm>
            <a:off x="1768332" y="6045937"/>
            <a:ext cx="33673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spcBef>
                <a:spcPct val="20000"/>
              </a:spcBef>
              <a:buClr>
                <a:schemeClr val="folHlink"/>
              </a:buClr>
              <a:buSzPct val="60000"/>
              <a:buFont typeface="Wingdings" panose="05000000000000000000" pitchFamily="2" charset="2"/>
              <a:buChar char="n"/>
              <a:defRPr sz="28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spcBef>
                <a:spcPct val="20000"/>
              </a:spcBef>
              <a:buClr>
                <a:schemeClr val="hlink"/>
              </a:buClr>
              <a:buSzPct val="55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buClrTx/>
              <a:buSzTx/>
              <a:buFontTx/>
              <a:buNone/>
            </a:pPr>
            <a:r>
              <a:rPr lang="en-US" altLang="en-US" sz="1800" dirty="0" smtClean="0">
                <a:solidFill>
                  <a:srgbClr val="000000"/>
                </a:solidFill>
                <a:latin typeface="Calibri" panose="020F0502020204030204" pitchFamily="34" charset="0"/>
                <a:cs typeface="Arial" panose="020B0604020202020204" pitchFamily="34" charset="0"/>
              </a:rPr>
              <a:t>Finding being flying patterns? Bee hive is a good reference point</a:t>
            </a:r>
            <a:endParaRPr lang="en-US" altLang="en-US" sz="1800" dirty="0">
              <a:solidFill>
                <a:srgbClr val="0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734871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81000"/>
            <a:ext cx="12192000" cy="533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normAutofit fontScale="90000"/>
          </a:bodyPr>
          <a:lstStyle/>
          <a:p>
            <a:r>
              <a:rPr lang="en-US" altLang="en-US" dirty="0" smtClean="0">
                <a:ea typeface="MS PGothic" pitchFamily="34" charset="-128"/>
              </a:rPr>
              <a:t>Example: Mining </a:t>
            </a:r>
            <a:r>
              <a:rPr lang="en-US" altLang="en-US" dirty="0">
                <a:ea typeface="MS PGothic" pitchFamily="34" charset="-128"/>
              </a:rPr>
              <a:t>Periodic Patterns with Sparse Data</a:t>
            </a:r>
            <a:endParaRPr lang="en-US" altLang="en-US" sz="3200" dirty="0" smtClean="0">
              <a:ea typeface="MS PGothic" pitchFamily="34" charset="-128"/>
            </a:endParaRPr>
          </a:p>
        </p:txBody>
      </p:sp>
      <p:sp>
        <p:nvSpPr>
          <p:cNvPr id="12291" name="Rectangle 3"/>
          <p:cNvSpPr>
            <a:spLocks noGrp="1" noChangeArrowheads="1"/>
          </p:cNvSpPr>
          <p:nvPr>
            <p:ph type="body" idx="1"/>
          </p:nvPr>
        </p:nvSpPr>
        <p:spPr>
          <a:xfrm>
            <a:off x="4786813" y="3814763"/>
            <a:ext cx="5537418" cy="263128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a:defRPr/>
            </a:pPr>
            <a:r>
              <a:rPr lang="en-US" altLang="en-US" sz="2400" b="1" kern="0" dirty="0" smtClean="0">
                <a:ea typeface="MS PGothic" pitchFamily="34" charset="-128"/>
              </a:rPr>
              <a:t>Detecting </a:t>
            </a:r>
            <a:r>
              <a:rPr lang="en-US" altLang="en-US" sz="2400" b="1" kern="0" dirty="0">
                <a:ea typeface="MS PGothic" pitchFamily="34" charset="-128"/>
              </a:rPr>
              <a:t>periods</a:t>
            </a:r>
            <a:r>
              <a:rPr lang="en-US" altLang="en-US" sz="2400" kern="0" dirty="0">
                <a:ea typeface="MS PGothic" pitchFamily="34" charset="-128"/>
              </a:rPr>
              <a:t>: </a:t>
            </a:r>
            <a:r>
              <a:rPr lang="en-US" altLang="en-US" sz="2400" kern="0" dirty="0" smtClean="0">
                <a:ea typeface="MS PGothic" pitchFamily="34" charset="-128"/>
              </a:rPr>
              <a:t>Cluster data to </a:t>
            </a:r>
            <a:r>
              <a:rPr lang="en-US" altLang="en-US" sz="2400" kern="0" dirty="0">
                <a:ea typeface="MS PGothic" pitchFamily="34" charset="-128"/>
              </a:rPr>
              <a:t>find reference “points” and then detect multiple interleaved periods by Fourier Transform and auto-correlation</a:t>
            </a:r>
          </a:p>
          <a:p>
            <a:pPr>
              <a:defRPr/>
            </a:pPr>
            <a:r>
              <a:rPr lang="en-US" altLang="en-US" sz="2400" b="1" kern="0" dirty="0">
                <a:ea typeface="MS PGothic" pitchFamily="34" charset="-128"/>
              </a:rPr>
              <a:t>Summarizing periodic </a:t>
            </a:r>
            <a:r>
              <a:rPr lang="en-US" altLang="en-US" sz="2400" b="1" kern="0" dirty="0" smtClean="0">
                <a:ea typeface="MS PGothic" pitchFamily="34" charset="-128"/>
              </a:rPr>
              <a:t>patterns:</a:t>
            </a:r>
            <a:r>
              <a:rPr lang="en-US" altLang="en-US" sz="2400" kern="0" dirty="0" smtClean="0">
                <a:ea typeface="MS PGothic" pitchFamily="34" charset="-128"/>
              </a:rPr>
              <a:t> By </a:t>
            </a:r>
            <a:r>
              <a:rPr lang="en-US" altLang="en-US" sz="2400" kern="0" dirty="0">
                <a:ea typeface="MS PGothic" pitchFamily="34" charset="-128"/>
              </a:rPr>
              <a:t>clustering and pattern discovery</a:t>
            </a:r>
          </a:p>
        </p:txBody>
      </p:sp>
      <p:pic>
        <p:nvPicPr>
          <p:cNvPr id="4" name="Content Placeholder 4" descr="case2_eagl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333" y="1447800"/>
            <a:ext cx="3920067"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eagle_ob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1"/>
            <a:ext cx="41402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799354" y="3514726"/>
            <a:ext cx="3282560" cy="338138"/>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b="1">
                <a:solidFill>
                  <a:srgbClr val="000000"/>
                </a:solidFill>
              </a:rPr>
              <a:t>3-yr Bird migration data: very sparse</a:t>
            </a:r>
          </a:p>
        </p:txBody>
      </p:sp>
      <p:pic>
        <p:nvPicPr>
          <p:cNvPr id="7" name="Content Placeholder 10" descr="eagle_rep.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894203" y="1295401"/>
            <a:ext cx="6705600" cy="2119313"/>
          </a:xfrm>
          <a:prstGeom prst="rect">
            <a:avLst/>
          </a:prstGeom>
        </p:spPr>
      </p:pic>
      <p:grpSp>
        <p:nvGrpSpPr>
          <p:cNvPr id="8" name="Group 2"/>
          <p:cNvGrpSpPr>
            <a:grpSpLocks/>
          </p:cNvGrpSpPr>
          <p:nvPr/>
        </p:nvGrpSpPr>
        <p:grpSpPr bwMode="auto">
          <a:xfrm>
            <a:off x="5707004" y="3124200"/>
            <a:ext cx="5252871" cy="687804"/>
            <a:chOff x="4495800" y="3354388"/>
            <a:chExt cx="3939654" cy="687804"/>
          </a:xfrm>
        </p:grpSpPr>
        <p:sp>
          <p:nvSpPr>
            <p:cNvPr id="9" name="Left Brace 11"/>
            <p:cNvSpPr>
              <a:spLocks/>
            </p:cNvSpPr>
            <p:nvPr/>
          </p:nvSpPr>
          <p:spPr bwMode="auto">
            <a:xfrm rot="-5400000">
              <a:off x="4770438" y="3079751"/>
              <a:ext cx="366713" cy="915988"/>
            </a:xfrm>
            <a:prstGeom prst="leftBrace">
              <a:avLst>
                <a:gd name="adj1" fmla="val 8025"/>
                <a:gd name="adj2" fmla="val 50000"/>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vert="eaVert" anchor="ct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algn="ctr" eaLnBrk="1" hangingPunct="1">
                <a:spcBef>
                  <a:spcPct val="0"/>
                </a:spcBef>
                <a:buClrTx/>
                <a:buSzTx/>
                <a:buFontTx/>
                <a:buNone/>
              </a:pPr>
              <a:endParaRPr lang="en-US" altLang="en-US" sz="1800">
                <a:solidFill>
                  <a:srgbClr val="000000"/>
                </a:solidFill>
                <a:ea typeface="MS PGothic" pitchFamily="34" charset="-128"/>
              </a:endParaRPr>
            </a:p>
          </p:txBody>
        </p:sp>
        <p:sp>
          <p:nvSpPr>
            <p:cNvPr id="10" name="TextBox 12"/>
            <p:cNvSpPr txBox="1">
              <a:spLocks noChangeArrowheads="1"/>
            </p:cNvSpPr>
            <p:nvPr/>
          </p:nvSpPr>
          <p:spPr bwMode="auto">
            <a:xfrm>
              <a:off x="4495800" y="3703638"/>
              <a:ext cx="708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eaLnBrk="1" hangingPunct="1">
                <a:spcBef>
                  <a:spcPct val="0"/>
                </a:spcBef>
                <a:buClrTx/>
                <a:buSzTx/>
                <a:buFontTx/>
                <a:buNone/>
              </a:pPr>
              <a:r>
                <a:rPr lang="en-US" altLang="en-US" sz="1600">
                  <a:solidFill>
                    <a:srgbClr val="000000"/>
                  </a:solidFill>
                  <a:ea typeface="MS PGothic" pitchFamily="34" charset="-128"/>
                </a:rPr>
                <a:t>Jan.-Mar.</a:t>
              </a:r>
            </a:p>
          </p:txBody>
        </p:sp>
        <p:sp>
          <p:nvSpPr>
            <p:cNvPr id="11" name="Left Brace 13"/>
            <p:cNvSpPr>
              <a:spLocks/>
            </p:cNvSpPr>
            <p:nvPr/>
          </p:nvSpPr>
          <p:spPr bwMode="auto">
            <a:xfrm rot="-5400000">
              <a:off x="5534025" y="3255963"/>
              <a:ext cx="366713" cy="611188"/>
            </a:xfrm>
            <a:prstGeom prst="leftBrace">
              <a:avLst>
                <a:gd name="adj1" fmla="val 8025"/>
                <a:gd name="adj2" fmla="val 50000"/>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vert="eaVert" anchor="ct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algn="ctr" eaLnBrk="1" hangingPunct="1">
                <a:spcBef>
                  <a:spcPct val="0"/>
                </a:spcBef>
                <a:buClrTx/>
                <a:buSzTx/>
                <a:buFontTx/>
                <a:buNone/>
              </a:pPr>
              <a:endParaRPr lang="en-US" altLang="en-US" sz="1800">
                <a:solidFill>
                  <a:srgbClr val="000000"/>
                </a:solidFill>
                <a:ea typeface="MS PGothic" pitchFamily="34" charset="-128"/>
              </a:endParaRPr>
            </a:p>
          </p:txBody>
        </p:sp>
        <p:sp>
          <p:nvSpPr>
            <p:cNvPr id="12" name="TextBox 14"/>
            <p:cNvSpPr txBox="1">
              <a:spLocks noChangeArrowheads="1"/>
            </p:cNvSpPr>
            <p:nvPr/>
          </p:nvSpPr>
          <p:spPr bwMode="auto">
            <a:xfrm>
              <a:off x="5360988" y="3703638"/>
              <a:ext cx="7193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eaLnBrk="1" hangingPunct="1">
                <a:spcBef>
                  <a:spcPct val="0"/>
                </a:spcBef>
                <a:buClrTx/>
                <a:buSzTx/>
                <a:buFontTx/>
                <a:buNone/>
              </a:pPr>
              <a:r>
                <a:rPr lang="en-US" altLang="en-US" sz="1600">
                  <a:solidFill>
                    <a:srgbClr val="000000"/>
                  </a:solidFill>
                  <a:ea typeface="MS PGothic" pitchFamily="34" charset="-128"/>
                </a:rPr>
                <a:t>Apr.-June</a:t>
              </a:r>
            </a:p>
          </p:txBody>
        </p:sp>
        <p:sp>
          <p:nvSpPr>
            <p:cNvPr id="13" name="Left Brace 15"/>
            <p:cNvSpPr>
              <a:spLocks/>
            </p:cNvSpPr>
            <p:nvPr/>
          </p:nvSpPr>
          <p:spPr bwMode="auto">
            <a:xfrm rot="-5400000">
              <a:off x="6662738" y="2833688"/>
              <a:ext cx="366713" cy="1455738"/>
            </a:xfrm>
            <a:prstGeom prst="leftBrace">
              <a:avLst>
                <a:gd name="adj1" fmla="val 8031"/>
                <a:gd name="adj2" fmla="val 50000"/>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vert="eaVert" anchor="ct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algn="ctr" eaLnBrk="1" hangingPunct="1">
                <a:spcBef>
                  <a:spcPct val="0"/>
                </a:spcBef>
                <a:buClrTx/>
                <a:buSzTx/>
                <a:buFontTx/>
                <a:buNone/>
              </a:pPr>
              <a:endParaRPr lang="en-US" altLang="en-US" sz="1800">
                <a:solidFill>
                  <a:srgbClr val="000000"/>
                </a:solidFill>
                <a:ea typeface="MS PGothic" pitchFamily="34" charset="-128"/>
              </a:endParaRPr>
            </a:p>
          </p:txBody>
        </p:sp>
        <p:sp>
          <p:nvSpPr>
            <p:cNvPr id="14" name="TextBox 16"/>
            <p:cNvSpPr txBox="1">
              <a:spLocks noChangeArrowheads="1"/>
            </p:cNvSpPr>
            <p:nvPr/>
          </p:nvSpPr>
          <p:spPr bwMode="auto">
            <a:xfrm>
              <a:off x="6489700" y="3702050"/>
              <a:ext cx="6754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eaLnBrk="1" hangingPunct="1">
                <a:spcBef>
                  <a:spcPct val="0"/>
                </a:spcBef>
                <a:buClrTx/>
                <a:buSzTx/>
                <a:buFontTx/>
                <a:buNone/>
              </a:pPr>
              <a:r>
                <a:rPr lang="en-US" altLang="en-US" sz="1600">
                  <a:solidFill>
                    <a:srgbClr val="000000"/>
                  </a:solidFill>
                  <a:ea typeface="MS PGothic" pitchFamily="34" charset="-128"/>
                </a:rPr>
                <a:t>July-.Oct</a:t>
              </a:r>
            </a:p>
          </p:txBody>
        </p:sp>
        <p:sp>
          <p:nvSpPr>
            <p:cNvPr id="15" name="Left Brace 17"/>
            <p:cNvSpPr>
              <a:spLocks/>
            </p:cNvSpPr>
            <p:nvPr/>
          </p:nvSpPr>
          <p:spPr bwMode="auto">
            <a:xfrm rot="-5400000">
              <a:off x="7602538" y="3349626"/>
              <a:ext cx="366713" cy="423863"/>
            </a:xfrm>
            <a:prstGeom prst="leftBrace">
              <a:avLst>
                <a:gd name="adj1" fmla="val 8027"/>
                <a:gd name="adj2" fmla="val 50000"/>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vert="eaVert" anchor="ct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algn="ctr" eaLnBrk="1" hangingPunct="1">
                <a:spcBef>
                  <a:spcPct val="0"/>
                </a:spcBef>
                <a:buClrTx/>
                <a:buSzTx/>
                <a:buFontTx/>
                <a:buNone/>
              </a:pPr>
              <a:endParaRPr lang="en-US" altLang="en-US" sz="1800">
                <a:solidFill>
                  <a:srgbClr val="000000"/>
                </a:solidFill>
                <a:ea typeface="MS PGothic" pitchFamily="34" charset="-128"/>
              </a:endParaRPr>
            </a:p>
          </p:txBody>
        </p:sp>
        <p:sp>
          <p:nvSpPr>
            <p:cNvPr id="16" name="TextBox 18"/>
            <p:cNvSpPr txBox="1">
              <a:spLocks noChangeArrowheads="1"/>
            </p:cNvSpPr>
            <p:nvPr/>
          </p:nvSpPr>
          <p:spPr bwMode="auto">
            <a:xfrm>
              <a:off x="7543800" y="3659188"/>
              <a:ext cx="4149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eaLnBrk="1" hangingPunct="1">
                <a:spcBef>
                  <a:spcPct val="0"/>
                </a:spcBef>
                <a:buClrTx/>
                <a:buSzTx/>
                <a:buFontTx/>
                <a:buNone/>
              </a:pPr>
              <a:r>
                <a:rPr lang="en-US" altLang="en-US" sz="1600">
                  <a:solidFill>
                    <a:srgbClr val="000000"/>
                  </a:solidFill>
                  <a:ea typeface="MS PGothic" pitchFamily="34" charset="-128"/>
                </a:rPr>
                <a:t>Nov.</a:t>
              </a:r>
            </a:p>
          </p:txBody>
        </p:sp>
        <p:sp>
          <p:nvSpPr>
            <p:cNvPr id="17" name="Left Brace 19"/>
            <p:cNvSpPr>
              <a:spLocks/>
            </p:cNvSpPr>
            <p:nvPr/>
          </p:nvSpPr>
          <p:spPr bwMode="auto">
            <a:xfrm rot="-5400000">
              <a:off x="8024813" y="3351213"/>
              <a:ext cx="366713" cy="422275"/>
            </a:xfrm>
            <a:prstGeom prst="leftBrace">
              <a:avLst>
                <a:gd name="adj1" fmla="val 8029"/>
                <a:gd name="adj2" fmla="val 50000"/>
              </a:avLst>
            </a:prstGeom>
            <a:noFill/>
            <a:ln w="25400" algn="ctr">
              <a:solidFill>
                <a:schemeClr val="accent1"/>
              </a:solidFill>
              <a:round/>
              <a:headEnd/>
              <a:tailEnd/>
            </a:ln>
            <a:effectLst>
              <a:outerShdw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vert="eaVert" anchor="ct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algn="ctr" eaLnBrk="1" hangingPunct="1">
                <a:spcBef>
                  <a:spcPct val="0"/>
                </a:spcBef>
                <a:buClrTx/>
                <a:buSzTx/>
                <a:buFontTx/>
                <a:buNone/>
              </a:pPr>
              <a:endParaRPr lang="en-US" altLang="en-US" sz="1800">
                <a:solidFill>
                  <a:srgbClr val="000000"/>
                </a:solidFill>
                <a:ea typeface="MS PGothic" pitchFamily="34" charset="-128"/>
              </a:endParaRPr>
            </a:p>
          </p:txBody>
        </p:sp>
        <p:sp>
          <p:nvSpPr>
            <p:cNvPr id="18" name="TextBox 20"/>
            <p:cNvSpPr txBox="1">
              <a:spLocks noChangeArrowheads="1"/>
            </p:cNvSpPr>
            <p:nvPr/>
          </p:nvSpPr>
          <p:spPr bwMode="auto">
            <a:xfrm>
              <a:off x="8021638" y="3659188"/>
              <a:ext cx="4138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45720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4572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4572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4572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4572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eaLnBrk="1" hangingPunct="1">
                <a:spcBef>
                  <a:spcPct val="0"/>
                </a:spcBef>
                <a:buClrTx/>
                <a:buSzTx/>
                <a:buFontTx/>
                <a:buNone/>
              </a:pPr>
              <a:r>
                <a:rPr lang="en-US" altLang="en-US" sz="1600">
                  <a:solidFill>
                    <a:srgbClr val="000000"/>
                  </a:solidFill>
                  <a:ea typeface="MS PGothic" pitchFamily="34" charset="-128"/>
                </a:rPr>
                <a:t>Dec.</a:t>
              </a:r>
            </a:p>
          </p:txBody>
        </p:sp>
      </p:grpSp>
    </p:spTree>
    <p:extLst>
      <p:ext uri="{BB962C8B-B14F-4D97-AF65-F5344CB8AC3E}">
        <p14:creationId xmlns:p14="http://schemas.microsoft.com/office/powerpoint/2010/main" val="6275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intuitionPosFewNeg.eps"/>
          <p:cNvPicPr>
            <a:picLocks noChangeAspect="1"/>
          </p:cNvPicPr>
          <p:nvPr/>
        </p:nvPicPr>
        <p:blipFill>
          <a:blip r:embed="rId3">
            <a:extLst>
              <a:ext uri="{28A0092B-C50C-407E-A947-70E740481C1C}">
                <a14:useLocalDpi xmlns:a14="http://schemas.microsoft.com/office/drawing/2010/main" val="0"/>
              </a:ext>
            </a:extLst>
          </a:blip>
          <a:srcRect t="4979" b="-490"/>
          <a:stretch>
            <a:fillRect/>
          </a:stretch>
        </p:blipFill>
        <p:spPr>
          <a:xfrm>
            <a:off x="1378102" y="1530296"/>
            <a:ext cx="8651875" cy="4090987"/>
          </a:xfrm>
          <a:prstGeom prst="rect">
            <a:avLst/>
          </a:prstGeom>
        </p:spPr>
      </p:pic>
      <p:sp>
        <p:nvSpPr>
          <p:cNvPr id="12290" name="Rectangle 2"/>
          <p:cNvSpPr>
            <a:spLocks noGrp="1" noChangeArrowheads="1"/>
          </p:cNvSpPr>
          <p:nvPr>
            <p:ph type="title"/>
          </p:nvPr>
        </p:nvSpPr>
        <p:spPr>
          <a:xfrm>
            <a:off x="0" y="381000"/>
            <a:ext cx="12192000" cy="533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normAutofit fontScale="90000"/>
          </a:bodyPr>
          <a:lstStyle/>
          <a:p>
            <a:r>
              <a:rPr lang="en-US" altLang="en-US" dirty="0">
                <a:effectLst>
                  <a:outerShdw blurRad="38100" dist="38100" dir="2700000" algn="tl">
                    <a:srgbClr val="C0C0C0"/>
                  </a:outerShdw>
                </a:effectLst>
              </a:rPr>
              <a:t>Periodicity Detection in Sparse </a:t>
            </a:r>
            <a:r>
              <a:rPr lang="en-US" altLang="zh-CN" dirty="0">
                <a:effectLst>
                  <a:outerShdw blurRad="38100" dist="38100" dir="2700000" algn="tl">
                    <a:srgbClr val="C0C0C0"/>
                  </a:outerShdw>
                </a:effectLst>
                <a:ea typeface="SimSun" pitchFamily="2" charset="-122"/>
              </a:rPr>
              <a:t>Data</a:t>
            </a:r>
            <a:endParaRPr lang="en-US" altLang="en-US" sz="3200" dirty="0" smtClean="0">
              <a:ea typeface="MS PGothic" pitchFamily="34" charset="-128"/>
            </a:endParaRPr>
          </a:p>
        </p:txBody>
      </p:sp>
      <p:sp>
        <p:nvSpPr>
          <p:cNvPr id="12291" name="Rectangle 3"/>
          <p:cNvSpPr>
            <a:spLocks noGrp="1" noChangeArrowheads="1"/>
          </p:cNvSpPr>
          <p:nvPr>
            <p:ph type="body" idx="1"/>
          </p:nvPr>
        </p:nvSpPr>
        <p:spPr>
          <a:xfrm>
            <a:off x="584394" y="1182189"/>
            <a:ext cx="11023212" cy="396354"/>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lang="en-US" altLang="en-US" sz="2400" dirty="0" smtClean="0">
                <a:ea typeface="MS PGothic" pitchFamily="34" charset="-128"/>
              </a:rPr>
              <a:t>Real movement data can be sparse, e.g., geo-location at phone calls</a:t>
            </a:r>
            <a:endParaRPr lang="en-US" altLang="en-US" sz="2400" dirty="0" smtClean="0">
              <a:ea typeface="MS PGothic" pitchFamily="34" charset="-128"/>
              <a:sym typeface="Symbol" pitchFamily="18" charset="2"/>
            </a:endParaRPr>
          </a:p>
        </p:txBody>
      </p:sp>
      <p:sp>
        <p:nvSpPr>
          <p:cNvPr id="5" name="Rectangle 3"/>
          <p:cNvSpPr txBox="1">
            <a:spLocks noChangeArrowheads="1"/>
          </p:cNvSpPr>
          <p:nvPr/>
        </p:nvSpPr>
        <p:spPr>
          <a:xfrm>
            <a:off x="601579" y="5621283"/>
            <a:ext cx="11006027" cy="933647"/>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2075" tIns="46038" rIns="92075" bIns="46038"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smtClean="0">
                <a:solidFill>
                  <a:srgbClr val="000000"/>
                </a:solidFill>
                <a:ea typeface="MS PGothic" pitchFamily="34" charset="-128"/>
              </a:rPr>
              <a:t>Projecting on the true period, it shows a highly skewed (clustered) distribution</a:t>
            </a:r>
          </a:p>
          <a:p>
            <a:pPr lvl="1"/>
            <a:r>
              <a:rPr lang="en-US" altLang="en-US" sz="2400" dirty="0" smtClean="0">
                <a:solidFill>
                  <a:srgbClr val="000000"/>
                </a:solidFill>
                <a:ea typeface="MS PGothic" pitchFamily="34" charset="-128"/>
              </a:rPr>
              <a:t>Effective method can be developed based on this observation (Li, et al., 2015)</a:t>
            </a:r>
          </a:p>
        </p:txBody>
      </p:sp>
    </p:spTree>
    <p:extLst>
      <p:ext uri="{BB962C8B-B14F-4D97-AF65-F5344CB8AC3E}">
        <p14:creationId xmlns:p14="http://schemas.microsoft.com/office/powerpoint/2010/main" val="1989785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Integrated Mining of Spatial, Temporal and Social Media Data</a:t>
            </a:r>
          </a:p>
          <a:p>
            <a:pPr>
              <a:spcBef>
                <a:spcPts val="1200"/>
              </a:spcBef>
              <a:spcAft>
                <a:spcPts val="600"/>
              </a:spcAft>
            </a:pPr>
            <a:r>
              <a:rPr lang="en-US" altLang="en-US" kern="0" dirty="0" smtClean="0">
                <a:solidFill>
                  <a:prstClr val="black"/>
                </a:solidFill>
              </a:rPr>
              <a:t>Mining Geospatial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Discovery in Social Media</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6656413" y="4584525"/>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26879192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sz="4000" dirty="0" smtClean="0"/>
              <a:t>Social Media Are </a:t>
            </a:r>
            <a:r>
              <a:rPr lang="en-US" sz="4000" dirty="0"/>
              <a:t>Popular </a:t>
            </a:r>
            <a:r>
              <a:rPr lang="en-US" sz="4000" dirty="0" smtClean="0"/>
              <a:t>in Today’s World</a:t>
            </a:r>
            <a:endParaRPr lang="en-US" altLang="en-US" sz="4000" dirty="0" smtClean="0"/>
          </a:p>
        </p:txBody>
      </p:sp>
      <p:sp>
        <p:nvSpPr>
          <p:cNvPr id="695299" name="Rectangle 3"/>
          <p:cNvSpPr>
            <a:spLocks noGrp="1" noChangeArrowheads="1"/>
          </p:cNvSpPr>
          <p:nvPr>
            <p:ph type="body" idx="1"/>
          </p:nvPr>
        </p:nvSpPr>
        <p:spPr>
          <a:xfrm>
            <a:off x="506823" y="1154197"/>
            <a:ext cx="5345081" cy="5614247"/>
          </a:xfrm>
        </p:spPr>
        <p:txBody>
          <a:bodyPr lIns="92075" tIns="46038" rIns="92075" bIns="46038"/>
          <a:lstStyle/>
          <a:p>
            <a:pPr>
              <a:spcBef>
                <a:spcPts val="400"/>
              </a:spcBef>
            </a:pPr>
            <a:r>
              <a:rPr lang="en-US" altLang="en-US" sz="2400" dirty="0" smtClean="0"/>
              <a:t>Social media contains very rich spatial, temporal, text, photo, link, social network information</a:t>
            </a:r>
          </a:p>
          <a:p>
            <a:pPr>
              <a:spcBef>
                <a:spcPts val="400"/>
              </a:spcBef>
            </a:pPr>
            <a:r>
              <a:rPr lang="en-US" altLang="en-US" sz="2400" dirty="0" smtClean="0"/>
              <a:t>Examples </a:t>
            </a:r>
          </a:p>
          <a:p>
            <a:pPr lvl="1">
              <a:spcBef>
                <a:spcPts val="400"/>
              </a:spcBef>
            </a:pPr>
            <a:r>
              <a:rPr lang="en-US" altLang="en-US" sz="2400" dirty="0" smtClean="0"/>
              <a:t>Twitter</a:t>
            </a:r>
            <a:r>
              <a:rPr lang="en-US" altLang="en-US" sz="2400" dirty="0"/>
              <a:t>: tweets from </a:t>
            </a:r>
            <a:r>
              <a:rPr lang="en-US" altLang="en-US" sz="2400" dirty="0" smtClean="0"/>
              <a:t>smart phones</a:t>
            </a:r>
          </a:p>
          <a:p>
            <a:pPr lvl="2">
              <a:spcBef>
                <a:spcPts val="400"/>
              </a:spcBef>
            </a:pPr>
            <a:r>
              <a:rPr lang="en-US" altLang="en-US" sz="2400" dirty="0" smtClean="0"/>
              <a:t>Geo-tagged tweets</a:t>
            </a:r>
          </a:p>
          <a:p>
            <a:pPr lvl="1">
              <a:spcBef>
                <a:spcPts val="400"/>
              </a:spcBef>
            </a:pPr>
            <a:r>
              <a:rPr lang="en-US" altLang="en-US" sz="2400" dirty="0" smtClean="0"/>
              <a:t>Flickr</a:t>
            </a:r>
            <a:r>
              <a:rPr lang="en-US" altLang="en-US" sz="2400" dirty="0"/>
              <a:t>: geo-tagged </a:t>
            </a:r>
            <a:r>
              <a:rPr lang="en-US" altLang="en-US" sz="2400" dirty="0" smtClean="0"/>
              <a:t>photos</a:t>
            </a:r>
          </a:p>
          <a:p>
            <a:pPr lvl="1">
              <a:spcBef>
                <a:spcPts val="400"/>
              </a:spcBef>
            </a:pPr>
            <a:r>
              <a:rPr lang="en-US" altLang="en-US" sz="2400" dirty="0" smtClean="0"/>
              <a:t>Advanced </a:t>
            </a:r>
            <a:r>
              <a:rPr lang="en-US" altLang="en-US" sz="2400" dirty="0"/>
              <a:t>cameras with GPS </a:t>
            </a:r>
            <a:r>
              <a:rPr lang="en-US" altLang="en-US" sz="2400" dirty="0" smtClean="0"/>
              <a:t>receivers</a:t>
            </a:r>
          </a:p>
          <a:p>
            <a:pPr lvl="1">
              <a:spcBef>
                <a:spcPts val="400"/>
              </a:spcBef>
            </a:pPr>
            <a:r>
              <a:rPr lang="en-US" altLang="en-US" sz="2400" dirty="0" smtClean="0"/>
              <a:t>Applications </a:t>
            </a:r>
            <a:r>
              <a:rPr lang="en-US" altLang="en-US" sz="2400" dirty="0"/>
              <a:t>including Google Earth, Flickr, </a:t>
            </a:r>
            <a:r>
              <a:rPr lang="en-US" altLang="en-US" sz="2400" dirty="0" smtClean="0"/>
              <a:t>etc.</a:t>
            </a:r>
          </a:p>
          <a:p>
            <a:pPr lvl="1">
              <a:spcBef>
                <a:spcPts val="400"/>
              </a:spcBef>
            </a:pPr>
            <a:r>
              <a:rPr lang="en-US" altLang="en-US" sz="2400" dirty="0" smtClean="0"/>
              <a:t>GPS </a:t>
            </a:r>
            <a:r>
              <a:rPr lang="en-US" altLang="en-US" sz="2400" dirty="0"/>
              <a:t>functions in smart </a:t>
            </a:r>
            <a:r>
              <a:rPr lang="en-US" altLang="en-US" sz="2400" dirty="0" smtClean="0"/>
              <a:t>phones</a:t>
            </a:r>
          </a:p>
          <a:p>
            <a:pPr>
              <a:spcBef>
                <a:spcPts val="400"/>
              </a:spcBef>
            </a:pPr>
            <a:r>
              <a:rPr lang="en-US" altLang="en-US" sz="2400" dirty="0" smtClean="0"/>
              <a:t>Social media data mining: A rich frontier</a:t>
            </a:r>
            <a:endParaRPr lang="en-US" altLang="en-US" sz="2400" dirty="0"/>
          </a:p>
        </p:txBody>
      </p:sp>
      <p:pic>
        <p:nvPicPr>
          <p:cNvPr id="5" name="Picture 2" descr="http://twitnine.com/wp-content/uploads/2009/09/twitter_on_ipho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292" y="1718853"/>
            <a:ext cx="191611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1466" y="1194556"/>
            <a:ext cx="41148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9897" y="3801589"/>
            <a:ext cx="292417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0471297" y="1460960"/>
            <a:ext cx="1524000" cy="6858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0" name="Oval 9"/>
          <p:cNvSpPr/>
          <p:nvPr/>
        </p:nvSpPr>
        <p:spPr>
          <a:xfrm>
            <a:off x="10251876" y="4487158"/>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pic>
        <p:nvPicPr>
          <p:cNvPr id="11" name="Picture 2" descr="http://t1.gstatic.com/images?q=tbn:ANd9GcRydBnvfn0-W42SuFcv33ZwplNyLNNfB-DRw3FDkJhQ2a0p-Ai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516" y="3001509"/>
            <a:ext cx="9144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rved Left Arrow 1"/>
          <p:cNvSpPr/>
          <p:nvPr/>
        </p:nvSpPr>
        <p:spPr>
          <a:xfrm>
            <a:off x="11370865" y="1756491"/>
            <a:ext cx="714352" cy="2847225"/>
          </a:xfrm>
          <a:prstGeom prst="curvedLef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4" descr="http://www.navigadget.com/wp-content/postimages/2011/01/DMC-ZS10-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6764" y="5552138"/>
            <a:ext cx="23622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1984" y="5378561"/>
            <a:ext cx="697800" cy="80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9527976" y="6239526"/>
            <a:ext cx="533400" cy="6096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6" name="Right Arrow 15"/>
          <p:cNvSpPr/>
          <p:nvPr/>
        </p:nvSpPr>
        <p:spPr>
          <a:xfrm rot="19273972">
            <a:off x="10063934" y="6005894"/>
            <a:ext cx="352425" cy="219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pic>
        <p:nvPicPr>
          <p:cNvPr id="17" name="Picture 10" descr="http://www.antweb.org/images/google_earth_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8934" y="4639558"/>
            <a:ext cx="2590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8" descr="http://www.freeoniphone.com/images/gps/222.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8603" y="3798056"/>
            <a:ext cx="1726927" cy="213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4" descr="Twitter Paid Less Than $20 For Its First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9332" y="1235106"/>
            <a:ext cx="784280" cy="51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5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sz="4000" dirty="0" smtClean="0"/>
              <a:t>LGTA: </a:t>
            </a:r>
            <a:r>
              <a:rPr lang="en-US" sz="4000" dirty="0"/>
              <a:t>Mining Spatial Text Documents</a:t>
            </a:r>
            <a:endParaRPr lang="en-US" altLang="en-US" sz="4000" dirty="0" smtClean="0"/>
          </a:p>
        </p:txBody>
      </p:sp>
      <p:sp>
        <p:nvSpPr>
          <p:cNvPr id="695299" name="Rectangle 3"/>
          <p:cNvSpPr>
            <a:spLocks noGrp="1" noChangeArrowheads="1"/>
          </p:cNvSpPr>
          <p:nvPr>
            <p:ph type="body" idx="1"/>
          </p:nvPr>
        </p:nvSpPr>
        <p:spPr>
          <a:xfrm>
            <a:off x="566888" y="1194556"/>
            <a:ext cx="10698143" cy="5460768"/>
          </a:xfrm>
        </p:spPr>
        <p:txBody>
          <a:bodyPr lIns="92075" tIns="46038" rIns="92075" bIns="46038"/>
          <a:lstStyle/>
          <a:p>
            <a:pPr>
              <a:spcAft>
                <a:spcPts val="1200"/>
              </a:spcAft>
              <a:defRPr/>
            </a:pPr>
            <a:r>
              <a:rPr lang="en-US" sz="2400" dirty="0" smtClean="0"/>
              <a:t>Applications</a:t>
            </a:r>
            <a:endParaRPr lang="en-US" sz="2400" dirty="0"/>
          </a:p>
          <a:p>
            <a:pPr lvl="1">
              <a:spcAft>
                <a:spcPts val="1200"/>
              </a:spcAft>
              <a:defRPr/>
            </a:pPr>
            <a:r>
              <a:rPr lang="en-US" sz="2400" dirty="0"/>
              <a:t>Analyze the cultural differences around the world</a:t>
            </a:r>
          </a:p>
          <a:p>
            <a:pPr lvl="1">
              <a:spcAft>
                <a:spcPts val="1200"/>
              </a:spcAft>
              <a:defRPr/>
            </a:pPr>
            <a:r>
              <a:rPr lang="en-US" sz="2400" dirty="0"/>
              <a:t>Explore the hot topics or events in different places</a:t>
            </a:r>
          </a:p>
          <a:p>
            <a:pPr lvl="1">
              <a:spcAft>
                <a:spcPts val="1200"/>
              </a:spcAft>
              <a:defRPr/>
            </a:pPr>
            <a:r>
              <a:rPr lang="en-US" sz="2400" dirty="0"/>
              <a:t>Compare the popularity of specific products in different regions</a:t>
            </a:r>
          </a:p>
          <a:p>
            <a:pPr>
              <a:spcAft>
                <a:spcPts val="1200"/>
              </a:spcAft>
              <a:defRPr/>
            </a:pPr>
            <a:r>
              <a:rPr lang="en-US" sz="2400" b="1" dirty="0"/>
              <a:t>Discover</a:t>
            </a:r>
            <a:r>
              <a:rPr lang="en-US" sz="2400" dirty="0"/>
              <a:t> different topics of interests those are coherent in geographical regions</a:t>
            </a:r>
          </a:p>
          <a:p>
            <a:pPr>
              <a:spcAft>
                <a:spcPts val="1200"/>
              </a:spcAft>
              <a:defRPr/>
            </a:pPr>
            <a:r>
              <a:rPr lang="en-US" sz="2400" b="1" dirty="0"/>
              <a:t>Compare</a:t>
            </a:r>
            <a:r>
              <a:rPr lang="en-US" sz="2400" dirty="0"/>
              <a:t> several topics across different geographical locations</a:t>
            </a:r>
          </a:p>
          <a:p>
            <a:pPr>
              <a:spcAft>
                <a:spcPts val="1200"/>
              </a:spcAft>
              <a:defRPr/>
            </a:pPr>
            <a:r>
              <a:rPr lang="en-US" sz="2400" dirty="0" err="1" smtClean="0"/>
              <a:t>Zhijun</a:t>
            </a:r>
            <a:r>
              <a:rPr lang="en-US" sz="2400" dirty="0" smtClean="0"/>
              <a:t> </a:t>
            </a:r>
            <a:r>
              <a:rPr lang="en-US" sz="2400" dirty="0"/>
              <a:t>Yin, </a:t>
            </a:r>
            <a:r>
              <a:rPr lang="en-US" sz="2400" dirty="0" err="1"/>
              <a:t>Liangliang</a:t>
            </a:r>
            <a:r>
              <a:rPr lang="en-US" sz="2400" dirty="0"/>
              <a:t> Cao, Jiawei Han, </a:t>
            </a:r>
            <a:r>
              <a:rPr lang="en-US" sz="2400" dirty="0" err="1"/>
              <a:t>Chengxiang</a:t>
            </a:r>
            <a:r>
              <a:rPr lang="en-US" sz="2400" dirty="0"/>
              <a:t> </a:t>
            </a:r>
            <a:r>
              <a:rPr lang="en-US" sz="2400" dirty="0" err="1"/>
              <a:t>Zhai</a:t>
            </a:r>
            <a:r>
              <a:rPr lang="en-US" sz="2400" dirty="0"/>
              <a:t>, and Thomas Huang, “</a:t>
            </a:r>
            <a:r>
              <a:rPr lang="en-US" sz="2400" dirty="0">
                <a:hlinkClick r:id="rId3"/>
              </a:rPr>
              <a:t>Geographical Topic Discovery and Comparison</a:t>
            </a:r>
            <a:r>
              <a:rPr lang="en-US" sz="2400" dirty="0"/>
              <a:t>”, Proc. of 2011 Int. World Wide Web Conf. (</a:t>
            </a:r>
            <a:r>
              <a:rPr lang="en-US" sz="2400" b="1" dirty="0"/>
              <a:t>WWW'11</a:t>
            </a:r>
            <a:r>
              <a:rPr lang="en-US" sz="2400" dirty="0"/>
              <a:t>), Hyderabad, India, Mar. 2011. </a:t>
            </a:r>
          </a:p>
        </p:txBody>
      </p:sp>
    </p:spTree>
    <p:extLst>
      <p:ext uri="{BB962C8B-B14F-4D97-AF65-F5344CB8AC3E}">
        <p14:creationId xmlns:p14="http://schemas.microsoft.com/office/powerpoint/2010/main" val="368259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altLang="en-US" sz="4000" dirty="0" err="1" smtClean="0"/>
              <a:t>GeoTopic</a:t>
            </a:r>
            <a:r>
              <a:rPr lang="en-US" altLang="en-US" sz="4000" dirty="0" smtClean="0"/>
              <a:t>: From Geo-Tagged Text to Topic Clusters</a:t>
            </a:r>
          </a:p>
        </p:txBody>
      </p:sp>
      <p:sp>
        <p:nvSpPr>
          <p:cNvPr id="695299" name="Rectangle 3"/>
          <p:cNvSpPr>
            <a:spLocks noGrp="1" noChangeArrowheads="1"/>
          </p:cNvSpPr>
          <p:nvPr>
            <p:ph type="body" idx="1"/>
          </p:nvPr>
        </p:nvSpPr>
        <p:spPr>
          <a:xfrm>
            <a:off x="656588" y="1590477"/>
            <a:ext cx="5186212" cy="455135"/>
          </a:xfrm>
        </p:spPr>
        <p:txBody>
          <a:bodyPr lIns="92075" tIns="46038" rIns="92075" bIns="46038"/>
          <a:lstStyle/>
          <a:p>
            <a:pPr eaLnBrk="1" hangingPunct="1">
              <a:spcAft>
                <a:spcPts val="600"/>
              </a:spcAft>
              <a:defRPr/>
            </a:pPr>
            <a:r>
              <a:rPr lang="en-US" altLang="en-US" sz="2400" dirty="0" smtClean="0">
                <a:solidFill>
                  <a:srgbClr val="000000"/>
                </a:solidFill>
              </a:rPr>
              <a:t>Input: Text </a:t>
            </a:r>
            <a:r>
              <a:rPr lang="en-US" altLang="en-US" sz="2400" dirty="0">
                <a:solidFill>
                  <a:srgbClr val="000000"/>
                </a:solidFill>
              </a:rPr>
              <a:t>with spatial </a:t>
            </a:r>
            <a:r>
              <a:rPr lang="en-US" altLang="en-US" sz="2400" dirty="0" smtClean="0">
                <a:solidFill>
                  <a:srgbClr val="000000"/>
                </a:solidFill>
              </a:rPr>
              <a:t>information</a:t>
            </a:r>
            <a:endParaRPr lang="en-US" altLang="en-US" sz="2400" dirty="0">
              <a:solidFill>
                <a:srgbClr val="000000"/>
              </a:solidFill>
            </a:endParaRPr>
          </a:p>
        </p:txBody>
      </p:sp>
      <p:sp>
        <p:nvSpPr>
          <p:cNvPr id="5" name="Down Arrow 4"/>
          <p:cNvSpPr/>
          <p:nvPr/>
        </p:nvSpPr>
        <p:spPr>
          <a:xfrm rot="16200000">
            <a:off x="6360637" y="3390698"/>
            <a:ext cx="9144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94" y="2438900"/>
            <a:ext cx="62484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455" y="3052415"/>
            <a:ext cx="40386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1781" y="4891162"/>
            <a:ext cx="4419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a:xfrm>
            <a:off x="7261781" y="1178348"/>
            <a:ext cx="4465949" cy="1791095"/>
          </a:xfrm>
          <a:prstGeom prst="rect">
            <a:avLst/>
          </a:prstGeom>
        </p:spPr>
        <p:txBody>
          <a:bodyPr vert="horz" lIns="92075" tIns="46038" rIns="92075" bIns="46038"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sz="2400" dirty="0" smtClean="0">
                <a:solidFill>
                  <a:srgbClr val="000000"/>
                </a:solidFill>
              </a:rPr>
              <a:t>Output: </a:t>
            </a:r>
          </a:p>
          <a:p>
            <a:pPr lvl="1">
              <a:defRPr/>
            </a:pPr>
            <a:r>
              <a:rPr lang="en-US" altLang="en-US" sz="2400" dirty="0">
                <a:solidFill>
                  <a:srgbClr val="000000"/>
                </a:solidFill>
              </a:rPr>
              <a:t>Geographic topics: </a:t>
            </a:r>
            <a:r>
              <a:rPr lang="en-US" altLang="en-US" sz="2400" dirty="0" smtClean="0">
                <a:solidFill>
                  <a:srgbClr val="000000"/>
                </a:solidFill>
              </a:rPr>
              <a:t>{ </a:t>
            </a:r>
            <a:r>
              <a:rPr lang="en-US" altLang="en-US" sz="2400" dirty="0">
                <a:solidFill>
                  <a:srgbClr val="000000"/>
                </a:solidFill>
              </a:rPr>
              <a:t>p(</a:t>
            </a:r>
            <a:r>
              <a:rPr lang="en-US" altLang="en-US" sz="2400" dirty="0" err="1">
                <a:solidFill>
                  <a:srgbClr val="000000"/>
                </a:solidFill>
              </a:rPr>
              <a:t>w|z</a:t>
            </a:r>
            <a:r>
              <a:rPr lang="en-US" altLang="en-US" sz="2400" dirty="0">
                <a:solidFill>
                  <a:srgbClr val="000000"/>
                </a:solidFill>
              </a:rPr>
              <a:t>) </a:t>
            </a:r>
            <a:r>
              <a:rPr lang="en-US" altLang="en-US" sz="2400" dirty="0" smtClean="0">
                <a:solidFill>
                  <a:srgbClr val="000000"/>
                </a:solidFill>
              </a:rPr>
              <a:t>}</a:t>
            </a:r>
          </a:p>
          <a:p>
            <a:pPr lvl="2">
              <a:defRPr/>
            </a:pPr>
            <a:r>
              <a:rPr lang="en-US" altLang="en-US" sz="2400" dirty="0">
                <a:solidFill>
                  <a:srgbClr val="000000"/>
                </a:solidFill>
              </a:rPr>
              <a:t>p(w|z</a:t>
            </a:r>
            <a:r>
              <a:rPr lang="en-US" altLang="en-US" sz="2400" baseline="-25000" dirty="0">
                <a:solidFill>
                  <a:srgbClr val="000000"/>
                </a:solidFill>
              </a:rPr>
              <a:t>1</a:t>
            </a:r>
            <a:r>
              <a:rPr lang="en-US" altLang="en-US" sz="2400" dirty="0" smtClean="0">
                <a:solidFill>
                  <a:srgbClr val="000000"/>
                </a:solidFill>
              </a:rPr>
              <a:t>), p(w|z</a:t>
            </a:r>
            <a:r>
              <a:rPr lang="en-US" altLang="en-US" sz="2400" baseline="-25000" dirty="0" smtClean="0">
                <a:solidFill>
                  <a:srgbClr val="000000"/>
                </a:solidFill>
              </a:rPr>
              <a:t>2</a:t>
            </a:r>
            <a:r>
              <a:rPr lang="en-US" altLang="en-US" sz="2400" dirty="0" smtClean="0">
                <a:solidFill>
                  <a:srgbClr val="000000"/>
                </a:solidFill>
              </a:rPr>
              <a:t>), p(w|z</a:t>
            </a:r>
            <a:r>
              <a:rPr lang="en-US" altLang="en-US" sz="2400" baseline="-25000" dirty="0" smtClean="0">
                <a:solidFill>
                  <a:srgbClr val="000000"/>
                </a:solidFill>
              </a:rPr>
              <a:t>3</a:t>
            </a:r>
            <a:r>
              <a:rPr lang="en-US" altLang="en-US" sz="2400" dirty="0" smtClean="0">
                <a:solidFill>
                  <a:srgbClr val="000000"/>
                </a:solidFill>
              </a:rPr>
              <a:t>)</a:t>
            </a:r>
          </a:p>
          <a:p>
            <a:pPr lvl="1">
              <a:defRPr/>
            </a:pPr>
            <a:r>
              <a:rPr lang="en-US" altLang="en-US" sz="2400" dirty="0">
                <a:solidFill>
                  <a:srgbClr val="000000"/>
                </a:solidFill>
              </a:rPr>
              <a:t>Topic distribution p(</a:t>
            </a:r>
            <a:r>
              <a:rPr lang="en-US" altLang="en-US" sz="2400" dirty="0" err="1">
                <a:solidFill>
                  <a:srgbClr val="000000"/>
                </a:solidFill>
              </a:rPr>
              <a:t>z|l</a:t>
            </a:r>
            <a:r>
              <a:rPr lang="en-US" altLang="en-US" sz="2400" dirty="0">
                <a:solidFill>
                  <a:srgbClr val="000000"/>
                </a:solidFill>
              </a:rPr>
              <a:t>) </a:t>
            </a:r>
          </a:p>
          <a:p>
            <a:pPr lvl="1">
              <a:spcAft>
                <a:spcPts val="600"/>
              </a:spcAft>
              <a:defRPr/>
            </a:pPr>
            <a:endParaRPr lang="en-US" altLang="en-US" sz="2400" dirty="0">
              <a:solidFill>
                <a:srgbClr val="000000"/>
              </a:solidFill>
            </a:endParaRPr>
          </a:p>
        </p:txBody>
      </p:sp>
    </p:spTree>
    <p:extLst>
      <p:ext uri="{BB962C8B-B14F-4D97-AF65-F5344CB8AC3E}">
        <p14:creationId xmlns:p14="http://schemas.microsoft.com/office/powerpoint/2010/main" val="2723026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sz="4000" dirty="0"/>
              <a:t>Potential </a:t>
            </a:r>
            <a:r>
              <a:rPr lang="en-US" sz="4000" dirty="0" smtClean="0"/>
              <a:t>Solutions: Previous Work</a:t>
            </a:r>
            <a:endParaRPr lang="en-US" altLang="en-US" sz="4000" dirty="0" smtClean="0"/>
          </a:p>
        </p:txBody>
      </p:sp>
      <p:sp>
        <p:nvSpPr>
          <p:cNvPr id="695299" name="Rectangle 3"/>
          <p:cNvSpPr>
            <a:spLocks noGrp="1" noChangeArrowheads="1"/>
          </p:cNvSpPr>
          <p:nvPr>
            <p:ph type="body" idx="1"/>
          </p:nvPr>
        </p:nvSpPr>
        <p:spPr>
          <a:xfrm>
            <a:off x="566888" y="1194556"/>
            <a:ext cx="10698143" cy="5460768"/>
          </a:xfrm>
        </p:spPr>
        <p:txBody>
          <a:bodyPr lIns="92075" tIns="46038" rIns="92075" bIns="46038"/>
          <a:lstStyle/>
          <a:p>
            <a:pPr>
              <a:spcAft>
                <a:spcPts val="1200"/>
              </a:spcAft>
            </a:pPr>
            <a:r>
              <a:rPr lang="en-US" altLang="en-US" sz="2400" dirty="0" smtClean="0"/>
              <a:t>LDM</a:t>
            </a:r>
            <a:r>
              <a:rPr lang="en-US" altLang="en-US" sz="2400" dirty="0"/>
              <a:t>:  Location-driven model</a:t>
            </a:r>
          </a:p>
          <a:p>
            <a:pPr lvl="1">
              <a:spcAft>
                <a:spcPts val="1200"/>
              </a:spcAft>
            </a:pPr>
            <a:r>
              <a:rPr lang="en-US" altLang="en-US" sz="2400" dirty="0"/>
              <a:t>Clustering based on document locations</a:t>
            </a:r>
          </a:p>
          <a:p>
            <a:pPr lvl="1">
              <a:spcAft>
                <a:spcPts val="1200"/>
              </a:spcAft>
            </a:pPr>
            <a:r>
              <a:rPr lang="en-US" altLang="en-US" sz="2400" dirty="0"/>
              <a:t>One location cluster is a topic</a:t>
            </a:r>
          </a:p>
          <a:p>
            <a:pPr>
              <a:spcAft>
                <a:spcPts val="1200"/>
              </a:spcAft>
            </a:pPr>
            <a:r>
              <a:rPr lang="en-US" altLang="en-US" sz="2400" dirty="0"/>
              <a:t>TDM:  Text-driven model [Mei et al. WWW’08]</a:t>
            </a:r>
          </a:p>
          <a:p>
            <a:pPr lvl="1">
              <a:spcAft>
                <a:spcPts val="1200"/>
              </a:spcAft>
            </a:pPr>
            <a:r>
              <a:rPr lang="en-US" altLang="en-US" sz="2400" dirty="0"/>
              <a:t>Topic modeling with network regularization</a:t>
            </a:r>
          </a:p>
          <a:p>
            <a:pPr lvl="1">
              <a:spcAft>
                <a:spcPts val="1200"/>
              </a:spcAft>
            </a:pPr>
            <a:r>
              <a:rPr lang="en-US" altLang="en-US" sz="2400" dirty="0"/>
              <a:t>Documents that are close in space should have similar topic distributions</a:t>
            </a:r>
          </a:p>
          <a:p>
            <a:pPr>
              <a:spcAft>
                <a:spcPts val="1200"/>
              </a:spcAft>
            </a:pPr>
            <a:r>
              <a:rPr lang="en-US" altLang="en-US" sz="2400" dirty="0" err="1"/>
              <a:t>GeoFolk</a:t>
            </a:r>
            <a:r>
              <a:rPr lang="en-US" altLang="en-US" sz="2400" dirty="0"/>
              <a:t> [</a:t>
            </a:r>
            <a:r>
              <a:rPr lang="en-US" altLang="en-US" sz="2400" dirty="0" err="1"/>
              <a:t>Sizov</a:t>
            </a:r>
            <a:r>
              <a:rPr lang="en-US" altLang="en-US" sz="2400" dirty="0"/>
              <a:t> WSDM’10]</a:t>
            </a:r>
          </a:p>
          <a:p>
            <a:pPr lvl="1">
              <a:spcAft>
                <a:spcPts val="1200"/>
              </a:spcAft>
            </a:pPr>
            <a:r>
              <a:rPr lang="en-US" altLang="en-US" sz="2400" dirty="0"/>
              <a:t>A topic modeling that uses both text and spatial information</a:t>
            </a:r>
          </a:p>
          <a:p>
            <a:pPr lvl="1">
              <a:spcAft>
                <a:spcPts val="1200"/>
              </a:spcAft>
            </a:pPr>
            <a:r>
              <a:rPr lang="en-US" altLang="en-US" sz="2400" dirty="0"/>
              <a:t>The geographical distribution of each topic is Gaussian</a:t>
            </a:r>
          </a:p>
        </p:txBody>
      </p:sp>
    </p:spTree>
    <p:extLst>
      <p:ext uri="{BB962C8B-B14F-4D97-AF65-F5344CB8AC3E}">
        <p14:creationId xmlns:p14="http://schemas.microsoft.com/office/powerpoint/2010/main" val="1753166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sz="4000" dirty="0" smtClean="0"/>
              <a:t>LGTA: General Ideas (</a:t>
            </a:r>
            <a:r>
              <a:rPr lang="en-US" sz="4000" dirty="0"/>
              <a:t>Location-Text Join </a:t>
            </a:r>
            <a:r>
              <a:rPr lang="en-US" sz="4000" dirty="0" smtClean="0"/>
              <a:t>Model</a:t>
            </a:r>
            <a:r>
              <a:rPr lang="en-US" sz="4000" dirty="0"/>
              <a:t>)</a:t>
            </a:r>
            <a:endParaRPr lang="en-US" altLang="en-US" sz="4000" dirty="0" smtClean="0"/>
          </a:p>
        </p:txBody>
      </p:sp>
      <p:sp>
        <p:nvSpPr>
          <p:cNvPr id="695299" name="Rectangle 3"/>
          <p:cNvSpPr>
            <a:spLocks noGrp="1" noChangeArrowheads="1"/>
          </p:cNvSpPr>
          <p:nvPr>
            <p:ph type="body" idx="1"/>
          </p:nvPr>
        </p:nvSpPr>
        <p:spPr>
          <a:xfrm>
            <a:off x="557461" y="1095376"/>
            <a:ext cx="10509607" cy="5460768"/>
          </a:xfrm>
        </p:spPr>
        <p:txBody>
          <a:bodyPr lIns="92075" tIns="46038" rIns="92075" bIns="46038"/>
          <a:lstStyle/>
          <a:p>
            <a:pPr>
              <a:spcBef>
                <a:spcPts val="300"/>
              </a:spcBef>
              <a:spcAft>
                <a:spcPts val="100"/>
              </a:spcAft>
              <a:defRPr/>
            </a:pPr>
            <a:r>
              <a:rPr lang="en-US" sz="2400" dirty="0" smtClean="0"/>
              <a:t>Geographical </a:t>
            </a:r>
            <a:r>
              <a:rPr lang="en-US" sz="2400" dirty="0"/>
              <a:t>topic discovery</a:t>
            </a:r>
            <a:endParaRPr lang="en-US" altLang="en-US" sz="2400" dirty="0"/>
          </a:p>
          <a:p>
            <a:pPr lvl="1">
              <a:spcBef>
                <a:spcPts val="300"/>
              </a:spcBef>
              <a:spcAft>
                <a:spcPts val="100"/>
              </a:spcAft>
              <a:defRPr/>
            </a:pPr>
            <a:r>
              <a:rPr lang="en-US" sz="2400" dirty="0"/>
              <a:t>Topics are generated from regions instead of documents:  </a:t>
            </a:r>
            <a:endParaRPr lang="en-US" sz="2400" dirty="0" smtClean="0"/>
          </a:p>
          <a:p>
            <a:pPr lvl="2">
              <a:spcBef>
                <a:spcPts val="300"/>
              </a:spcBef>
              <a:spcAft>
                <a:spcPts val="100"/>
              </a:spcAft>
              <a:defRPr/>
            </a:pPr>
            <a:r>
              <a:rPr lang="en-US" sz="2400" dirty="0" smtClean="0"/>
              <a:t>The </a:t>
            </a:r>
            <a:r>
              <a:rPr lang="en-US" sz="2400" dirty="0"/>
              <a:t>geographic distribution of each region follows a Gaussian distribution</a:t>
            </a:r>
          </a:p>
          <a:p>
            <a:pPr lvl="1">
              <a:spcBef>
                <a:spcPts val="300"/>
              </a:spcBef>
              <a:spcAft>
                <a:spcPts val="100"/>
              </a:spcAft>
              <a:defRPr/>
            </a:pPr>
            <a:r>
              <a:rPr lang="en-US" sz="2400" dirty="0"/>
              <a:t>The words that are close in space likely belong to the same region and thus should be clustered into the same geographical topic</a:t>
            </a:r>
          </a:p>
          <a:p>
            <a:pPr>
              <a:spcBef>
                <a:spcPts val="300"/>
              </a:spcBef>
              <a:spcAft>
                <a:spcPts val="100"/>
              </a:spcAft>
              <a:defRPr/>
            </a:pPr>
            <a:r>
              <a:rPr lang="en-US" sz="2400" dirty="0"/>
              <a:t>To generate a geographical document d in a collection D:</a:t>
            </a:r>
          </a:p>
          <a:p>
            <a:pPr lvl="1">
              <a:spcBef>
                <a:spcPts val="300"/>
              </a:spcBef>
              <a:spcAft>
                <a:spcPts val="100"/>
              </a:spcAft>
              <a:defRPr/>
            </a:pPr>
            <a:r>
              <a:rPr lang="en-US" sz="2400" dirty="0"/>
              <a:t>Sample a region r from the discrete distribution of region importance </a:t>
            </a:r>
            <a:r>
              <a:rPr lang="el-GR" sz="2400" dirty="0" smtClean="0"/>
              <a:t>α</a:t>
            </a:r>
            <a:r>
              <a:rPr lang="en-US" sz="2400" dirty="0" smtClean="0"/>
              <a:t>: </a:t>
            </a:r>
          </a:p>
          <a:p>
            <a:pPr lvl="3">
              <a:spcBef>
                <a:spcPts val="300"/>
              </a:spcBef>
              <a:spcAft>
                <a:spcPts val="100"/>
              </a:spcAft>
              <a:defRPr/>
            </a:pPr>
            <a:r>
              <a:rPr lang="en-US" sz="2400" dirty="0" smtClean="0"/>
              <a:t>r </a:t>
            </a:r>
            <a:r>
              <a:rPr lang="en-US" sz="2400" dirty="0"/>
              <a:t>~ Discrete (</a:t>
            </a:r>
            <a:r>
              <a:rPr lang="el-GR" sz="2400" dirty="0"/>
              <a:t>α</a:t>
            </a:r>
            <a:r>
              <a:rPr lang="en-US" sz="2400" dirty="0"/>
              <a:t>) </a:t>
            </a:r>
          </a:p>
          <a:p>
            <a:pPr lvl="1">
              <a:spcBef>
                <a:spcPts val="300"/>
              </a:spcBef>
              <a:spcAft>
                <a:spcPts val="100"/>
              </a:spcAft>
              <a:defRPr/>
            </a:pPr>
            <a:r>
              <a:rPr lang="en-US" sz="2400" dirty="0"/>
              <a:t>Sample location </a:t>
            </a:r>
            <a:r>
              <a:rPr lang="en-US" sz="2400" i="1" dirty="0" err="1"/>
              <a:t>l</a:t>
            </a:r>
            <a:r>
              <a:rPr lang="en-US" sz="2400" baseline="-25000" dirty="0" err="1"/>
              <a:t>d</a:t>
            </a:r>
            <a:r>
              <a:rPr lang="en-US" sz="2400" dirty="0"/>
              <a:t> from Gaussian distribution of  µ</a:t>
            </a:r>
            <a:r>
              <a:rPr lang="en-US" sz="2400" baseline="-25000" dirty="0"/>
              <a:t>r</a:t>
            </a:r>
            <a:r>
              <a:rPr lang="en-US" sz="2400" dirty="0"/>
              <a:t> and ∑</a:t>
            </a:r>
            <a:r>
              <a:rPr lang="en-US" sz="2400" baseline="-25000" dirty="0" smtClean="0"/>
              <a:t>r</a:t>
            </a:r>
            <a:endParaRPr lang="en-US" sz="2400" baseline="-25000" dirty="0"/>
          </a:p>
          <a:p>
            <a:pPr lvl="1">
              <a:spcBef>
                <a:spcPts val="300"/>
              </a:spcBef>
              <a:spcAft>
                <a:spcPts val="100"/>
              </a:spcAft>
              <a:defRPr/>
            </a:pPr>
            <a:r>
              <a:rPr lang="en-US" sz="2400" dirty="0"/>
              <a:t>To generate each word in document d: </a:t>
            </a:r>
          </a:p>
          <a:p>
            <a:pPr lvl="2">
              <a:spcBef>
                <a:spcPts val="300"/>
              </a:spcBef>
              <a:spcAft>
                <a:spcPts val="100"/>
              </a:spcAft>
              <a:defRPr/>
            </a:pPr>
            <a:r>
              <a:rPr lang="en-US" sz="2400" dirty="0"/>
              <a:t>(a) sample a topic z from </a:t>
            </a:r>
            <a:r>
              <a:rPr lang="en-US" sz="2400" dirty="0" err="1"/>
              <a:t>multinominal</a:t>
            </a:r>
            <a:r>
              <a:rPr lang="en-US" sz="2400" dirty="0"/>
              <a:t> </a:t>
            </a:r>
            <a:r>
              <a:rPr lang="el-GR" sz="2400" dirty="0"/>
              <a:t>φ</a:t>
            </a:r>
            <a:r>
              <a:rPr lang="en-US" sz="2400" baseline="-25000" dirty="0"/>
              <a:t>r</a:t>
            </a:r>
            <a:r>
              <a:rPr lang="en-US" sz="2400" dirty="0"/>
              <a:t> </a:t>
            </a:r>
          </a:p>
          <a:p>
            <a:pPr lvl="2">
              <a:spcBef>
                <a:spcPts val="300"/>
              </a:spcBef>
              <a:spcAft>
                <a:spcPts val="100"/>
              </a:spcAft>
              <a:defRPr/>
            </a:pPr>
            <a:r>
              <a:rPr lang="en-US" sz="2400" dirty="0"/>
              <a:t>(b) sample a word w from </a:t>
            </a:r>
            <a:r>
              <a:rPr lang="en-US" sz="2400" dirty="0" err="1"/>
              <a:t>multinominal</a:t>
            </a:r>
            <a:r>
              <a:rPr lang="en-US" sz="2400" dirty="0"/>
              <a:t> </a:t>
            </a:r>
            <a:r>
              <a:rPr lang="el-GR" sz="2400" dirty="0"/>
              <a:t>θ</a:t>
            </a:r>
            <a:r>
              <a:rPr lang="en-US" sz="2400" baseline="-25000" dirty="0"/>
              <a:t>z</a:t>
            </a:r>
            <a:r>
              <a:rPr lang="en-US" sz="2400" dirty="0"/>
              <a:t> </a:t>
            </a:r>
          </a:p>
          <a:p>
            <a:pPr lvl="1">
              <a:spcBef>
                <a:spcPts val="300"/>
              </a:spcBef>
              <a:spcAft>
                <a:spcPts val="100"/>
              </a:spcAft>
              <a:defRPr/>
            </a:pPr>
            <a:r>
              <a:rPr lang="en-US" sz="2400" dirty="0"/>
              <a:t>Each topic can be related to several regions</a:t>
            </a:r>
          </a:p>
          <a:p>
            <a:pPr lvl="1">
              <a:spcBef>
                <a:spcPts val="300"/>
              </a:spcBef>
              <a:spcAft>
                <a:spcPts val="100"/>
              </a:spcAft>
              <a:defRPr/>
            </a:pPr>
            <a:r>
              <a:rPr lang="en-US" sz="2400" dirty="0"/>
              <a:t>Parameters can be estimated using an EM algorithm</a:t>
            </a:r>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5177" y="4927386"/>
            <a:ext cx="5324475" cy="766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98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75415"/>
            <a:ext cx="12192000" cy="1019962"/>
          </a:xfrm>
          <a:noFill/>
        </p:spPr>
        <p:txBody>
          <a:bodyPr lIns="92075" tIns="46038" rIns="92075" bIns="46038" anchor="ctr">
            <a:noAutofit/>
          </a:bodyPr>
          <a:lstStyle/>
          <a:p>
            <a:pPr defTabSz="914400" fontAlgn="base">
              <a:spcAft>
                <a:spcPct val="0"/>
              </a:spcAft>
            </a:pPr>
            <a:r>
              <a:rPr lang="en-US" altLang="en-US" sz="4000" dirty="0" smtClean="0">
                <a:solidFill>
                  <a:srgbClr val="000000"/>
                </a:solidFill>
              </a:rPr>
              <a:t>Performance Comparison: Geo-Tagged Photos Related </a:t>
            </a:r>
            <a:r>
              <a:rPr lang="en-US" altLang="en-US" sz="4000" dirty="0">
                <a:solidFill>
                  <a:srgbClr val="000000"/>
                </a:solidFill>
              </a:rPr>
              <a:t>to </a:t>
            </a:r>
            <a:r>
              <a:rPr lang="en-US" altLang="en-US" sz="4000" dirty="0" smtClean="0">
                <a:solidFill>
                  <a:srgbClr val="000000"/>
                </a:solidFill>
              </a:rPr>
              <a:t>Landscape (</a:t>
            </a:r>
            <a:r>
              <a:rPr lang="en-US" altLang="en-US" sz="4000" dirty="0">
                <a:solidFill>
                  <a:srgbClr val="000000"/>
                </a:solidFill>
              </a:rPr>
              <a:t>coast vs. desert vs. mountain)</a:t>
            </a:r>
          </a:p>
        </p:txBody>
      </p:sp>
      <p:grpSp>
        <p:nvGrpSpPr>
          <p:cNvPr id="3" name="Group 2"/>
          <p:cNvGrpSpPr/>
          <p:nvPr/>
        </p:nvGrpSpPr>
        <p:grpSpPr>
          <a:xfrm>
            <a:off x="1043232" y="1346463"/>
            <a:ext cx="9758117" cy="5311512"/>
            <a:chOff x="1043233" y="1346463"/>
            <a:chExt cx="8839200" cy="4581524"/>
          </a:xfrm>
        </p:grpSpPr>
        <p:pic>
          <p:nvPicPr>
            <p:cNvPr id="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833" y="1346463"/>
              <a:ext cx="78486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833" y="2479937"/>
              <a:ext cx="7797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358" y="3651512"/>
              <a:ext cx="7772400"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359" y="4784987"/>
              <a:ext cx="77628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p:cNvSpPr txBox="1">
              <a:spLocks noChangeArrowheads="1"/>
            </p:cNvSpPr>
            <p:nvPr/>
          </p:nvSpPr>
          <p:spPr bwMode="auto">
            <a:xfrm>
              <a:off x="1195633" y="1651262"/>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2000">
                  <a:solidFill>
                    <a:srgbClr val="000000"/>
                  </a:solidFill>
                  <a:latin typeface="Tahoma" panose="020B0604030504040204" pitchFamily="34" charset="0"/>
                </a:rPr>
                <a:t>LDM</a:t>
              </a:r>
            </a:p>
          </p:txBody>
        </p:sp>
        <p:sp>
          <p:nvSpPr>
            <p:cNvPr id="10" name="TextBox 12"/>
            <p:cNvSpPr txBox="1">
              <a:spLocks noChangeArrowheads="1"/>
            </p:cNvSpPr>
            <p:nvPr/>
          </p:nvSpPr>
          <p:spPr bwMode="auto">
            <a:xfrm>
              <a:off x="1195633" y="2718062"/>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2000">
                  <a:solidFill>
                    <a:srgbClr val="000000"/>
                  </a:solidFill>
                  <a:latin typeface="Tahoma" panose="020B0604030504040204" pitchFamily="34" charset="0"/>
                </a:rPr>
                <a:t>TDM</a:t>
              </a:r>
            </a:p>
          </p:txBody>
        </p:sp>
        <p:sp>
          <p:nvSpPr>
            <p:cNvPr id="11" name="TextBox 13"/>
            <p:cNvSpPr txBox="1">
              <a:spLocks noChangeArrowheads="1"/>
            </p:cNvSpPr>
            <p:nvPr/>
          </p:nvSpPr>
          <p:spPr bwMode="auto">
            <a:xfrm>
              <a:off x="1043233" y="3861062"/>
              <a:ext cx="99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1800">
                  <a:solidFill>
                    <a:srgbClr val="000000"/>
                  </a:solidFill>
                  <a:latin typeface="Tahoma" panose="020B0604030504040204" pitchFamily="34" charset="0"/>
                </a:rPr>
                <a:t>GeoFolk</a:t>
              </a:r>
            </a:p>
          </p:txBody>
        </p:sp>
        <p:sp>
          <p:nvSpPr>
            <p:cNvPr id="12" name="TextBox 14"/>
            <p:cNvSpPr txBox="1">
              <a:spLocks noChangeArrowheads="1"/>
            </p:cNvSpPr>
            <p:nvPr/>
          </p:nvSpPr>
          <p:spPr bwMode="auto">
            <a:xfrm>
              <a:off x="1195633" y="5004062"/>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1800">
                  <a:solidFill>
                    <a:srgbClr val="000000"/>
                  </a:solidFill>
                  <a:latin typeface="Tahoma" panose="020B0604030504040204" pitchFamily="34" charset="0"/>
                </a:rPr>
                <a:t>LGTA</a:t>
              </a:r>
            </a:p>
          </p:txBody>
        </p:sp>
      </p:grp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4981" y="2163618"/>
            <a:ext cx="464820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86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Introduction:  Integrated Mining of </a:t>
            </a:r>
            <a:r>
              <a:rPr lang="en-US" altLang="en-US" dirty="0" err="1" smtClean="0"/>
              <a:t>Spatio</a:t>
            </a:r>
            <a:r>
              <a:rPr lang="en-US" altLang="en-US" dirty="0" smtClean="0"/>
              <a:t>, Temporal and Text Data</a:t>
            </a:r>
          </a:p>
          <a:p>
            <a:pPr>
              <a:spcBef>
                <a:spcPts val="1200"/>
              </a:spcBef>
              <a:spcAft>
                <a:spcPts val="600"/>
              </a:spcAft>
            </a:pPr>
            <a:r>
              <a:rPr lang="en-US" altLang="en-US" kern="0" dirty="0" smtClean="0">
                <a:solidFill>
                  <a:prstClr val="black"/>
                </a:solidFill>
              </a:rPr>
              <a:t>Mining 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a:t>
            </a:r>
            <a:r>
              <a:rPr lang="en-US" altLang="en-US" dirty="0">
                <a:ea typeface="Calibri" panose="020F0502020204030204" pitchFamily="34" charset="0"/>
                <a:cs typeface="Calibri" panose="020F0502020204030204" pitchFamily="34" charset="0"/>
              </a:rPr>
              <a:t>Discovery</a:t>
            </a: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10958508" y="1238009"/>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30833211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1"/>
            <a:ext cx="12192000" cy="866775"/>
          </a:xfrm>
          <a:noFill/>
        </p:spPr>
        <p:txBody>
          <a:bodyPr lIns="92075" tIns="46038" rIns="92075" bIns="46038" anchor="ctr">
            <a:normAutofit/>
          </a:bodyPr>
          <a:lstStyle/>
          <a:p>
            <a:r>
              <a:rPr lang="en-US" sz="4000" dirty="0" smtClean="0"/>
              <a:t>LGTA: </a:t>
            </a:r>
            <a:r>
              <a:rPr lang="en-US" sz="4000" dirty="0"/>
              <a:t>Geographical Food </a:t>
            </a:r>
            <a:r>
              <a:rPr lang="en-US" sz="4000" dirty="0" smtClean="0"/>
              <a:t>Topic </a:t>
            </a:r>
            <a:r>
              <a:rPr lang="en-US" sz="4000" dirty="0"/>
              <a:t>Comparison</a:t>
            </a:r>
            <a:endParaRPr lang="en-US" altLang="en-US" sz="4000" dirty="0" smtClean="0"/>
          </a:p>
        </p:txBody>
      </p:sp>
      <p:grpSp>
        <p:nvGrpSpPr>
          <p:cNvPr id="33" name="Group 32"/>
          <p:cNvGrpSpPr/>
          <p:nvPr/>
        </p:nvGrpSpPr>
        <p:grpSpPr>
          <a:xfrm>
            <a:off x="6429081" y="954869"/>
            <a:ext cx="5451835" cy="5662771"/>
            <a:chOff x="5613299" y="1020833"/>
            <a:chExt cx="6578701" cy="5477776"/>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3299" y="1726584"/>
              <a:ext cx="6578701"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55847" y="1951541"/>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6" name="Rectangle 5"/>
            <p:cNvSpPr/>
            <p:nvPr/>
          </p:nvSpPr>
          <p:spPr>
            <a:xfrm>
              <a:off x="10112656" y="2013905"/>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7" name="Rectangle 6"/>
            <p:cNvSpPr/>
            <p:nvPr/>
          </p:nvSpPr>
          <p:spPr>
            <a:xfrm>
              <a:off x="5755847" y="4421904"/>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8" name="Rectangle 7"/>
            <p:cNvSpPr/>
            <p:nvPr/>
          </p:nvSpPr>
          <p:spPr>
            <a:xfrm>
              <a:off x="7953740" y="2024566"/>
              <a:ext cx="1331662" cy="155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9" name="Rectangle 8"/>
            <p:cNvSpPr/>
            <p:nvPr/>
          </p:nvSpPr>
          <p:spPr>
            <a:xfrm>
              <a:off x="7958143" y="4441178"/>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0" name="Rectangle 9"/>
            <p:cNvSpPr/>
            <p:nvPr/>
          </p:nvSpPr>
          <p:spPr>
            <a:xfrm>
              <a:off x="10129843" y="4403303"/>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1" name="Rectangle 10"/>
            <p:cNvSpPr/>
            <p:nvPr/>
          </p:nvSpPr>
          <p:spPr>
            <a:xfrm>
              <a:off x="10976899" y="1020833"/>
              <a:ext cx="1208984" cy="584775"/>
            </a:xfrm>
            <a:prstGeom prst="rect">
              <a:avLst/>
            </a:prstGeom>
            <a:noFill/>
          </p:spPr>
          <p:txBody>
            <a:bodyPr wrap="none">
              <a:spAutoFit/>
            </a:bodyPr>
            <a:lstStyle/>
            <a:p>
              <a:pPr algn="ctr" defTabSz="914400" fontAlgn="base">
                <a:spcBef>
                  <a:spcPct val="0"/>
                </a:spcBef>
                <a:spcAft>
                  <a:spcPct val="0"/>
                </a:spcAft>
                <a:defRPr/>
              </a:pPr>
              <a:r>
                <a:rPr lang="en-US" sz="3200" b="1" spc="300" dirty="0">
                  <a:ln w="11430" cmpd="sng">
                    <a:solidFill>
                      <a:srgbClr val="4F81BD">
                        <a:tint val="10000"/>
                      </a:srgbClr>
                    </a:solidFill>
                    <a:prstDash val="solid"/>
                    <a:miter lim="800000"/>
                  </a:ln>
                  <a:gradFill>
                    <a:gsLst>
                      <a:gs pos="10000">
                        <a:srgbClr val="4F81BD">
                          <a:tint val="83000"/>
                          <a:shade val="100000"/>
                          <a:satMod val="200000"/>
                        </a:srgbClr>
                      </a:gs>
                      <a:gs pos="75000">
                        <a:srgbClr val="4F81BD">
                          <a:tint val="100000"/>
                          <a:shade val="50000"/>
                          <a:satMod val="150000"/>
                        </a:srgbClr>
                      </a:gs>
                    </a:gsLst>
                    <a:lin ang="5400000"/>
                  </a:gradFill>
                  <a:effectLst>
                    <a:glow rad="45500">
                      <a:srgbClr val="4F81BD">
                        <a:satMod val="220000"/>
                        <a:alpha val="35000"/>
                      </a:srgbClr>
                    </a:glow>
                  </a:effectLst>
                </a:rPr>
                <a:t>Prior</a:t>
              </a:r>
            </a:p>
          </p:txBody>
        </p:sp>
        <p:cxnSp>
          <p:nvCxnSpPr>
            <p:cNvPr id="12" name="Straight Connector 11"/>
            <p:cNvCxnSpPr/>
            <p:nvPr/>
          </p:nvCxnSpPr>
          <p:spPr>
            <a:xfrm rot="5400000" flipH="1" flipV="1">
              <a:off x="8858827" y="-993423"/>
              <a:ext cx="533400" cy="5448300"/>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 idx="0"/>
            </p:cNvCxnSpPr>
            <p:nvPr/>
          </p:nvCxnSpPr>
          <p:spPr>
            <a:xfrm flipV="1">
              <a:off x="8619571" y="1494632"/>
              <a:ext cx="2876219" cy="529934"/>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0"/>
            </p:cNvCxnSpPr>
            <p:nvPr/>
          </p:nvCxnSpPr>
          <p:spPr>
            <a:xfrm flipV="1">
              <a:off x="6479747" y="1542508"/>
              <a:ext cx="5422885" cy="2879396"/>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0"/>
            </p:cNvCxnSpPr>
            <p:nvPr/>
          </p:nvCxnSpPr>
          <p:spPr>
            <a:xfrm flipV="1">
              <a:off x="8682043" y="1542507"/>
              <a:ext cx="3207926" cy="2898671"/>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836556" y="1542507"/>
              <a:ext cx="1193756" cy="2841033"/>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0"/>
            </p:cNvCxnSpPr>
            <p:nvPr/>
          </p:nvCxnSpPr>
          <p:spPr>
            <a:xfrm flipV="1">
              <a:off x="10836556" y="1511152"/>
              <a:ext cx="937739" cy="502753"/>
            </a:xfrm>
            <a:prstGeom prst="line">
              <a:avLst/>
            </a:prstGeom>
            <a:ln w="25400">
              <a:solidFill>
                <a:srgbClr val="FF0000">
                  <a:alpha val="41000"/>
                </a:srgbClr>
              </a:solidFill>
            </a:ln>
            <a:effectLst>
              <a:outerShdw blurRad="50800" dist="50800" dir="5400000" algn="ctr" rotWithShape="0">
                <a:srgbClr val="000000">
                  <a:alpha val="80000"/>
                </a:srgbClr>
              </a:outerShdw>
            </a:effectLst>
          </p:spPr>
          <p:style>
            <a:lnRef idx="1">
              <a:schemeClr val="accent1"/>
            </a:lnRef>
            <a:fillRef idx="0">
              <a:schemeClr val="accent1"/>
            </a:fillRef>
            <a:effectRef idx="0">
              <a:schemeClr val="accent1"/>
            </a:effectRef>
            <a:fontRef idx="minor">
              <a:schemeClr val="tx1"/>
            </a:fontRef>
          </p:style>
        </p:cxnSp>
      </p:grpSp>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99" y="1332083"/>
            <a:ext cx="6251022" cy="491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6"/>
          <p:cNvSpPr>
            <a:spLocks noChangeArrowheads="1"/>
          </p:cNvSpPr>
          <p:nvPr/>
        </p:nvSpPr>
        <p:spPr bwMode="auto">
          <a:xfrm>
            <a:off x="285151" y="6250002"/>
            <a:ext cx="5927113" cy="369888"/>
          </a:xfrm>
          <a:prstGeom prst="rect">
            <a:avLst/>
          </a:prstGeom>
          <a:solidFill>
            <a:schemeClr val="bg1">
              <a:alpha val="61176"/>
            </a:schemeClr>
          </a:solidFill>
          <a:ln w="9525">
            <a:solidFill>
              <a:schemeClr val="tx1"/>
            </a:solidFill>
            <a:miter lim="800000"/>
            <a:headEnd/>
            <a:tailEnd/>
          </a:ln>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latin typeface="Tahoma" panose="020B0604030504040204" pitchFamily="34" charset="0"/>
              </a:rPr>
              <a:t>The larger p(</a:t>
            </a:r>
            <a:r>
              <a:rPr lang="en-US" altLang="en-US" sz="1800" dirty="0" err="1">
                <a:solidFill>
                  <a:srgbClr val="000000"/>
                </a:solidFill>
                <a:latin typeface="Tahoma" panose="020B0604030504040204" pitchFamily="34" charset="0"/>
              </a:rPr>
              <a:t>topic|location</a:t>
            </a:r>
            <a:r>
              <a:rPr lang="en-US" altLang="en-US" sz="1800" dirty="0">
                <a:solidFill>
                  <a:srgbClr val="000000"/>
                </a:solidFill>
                <a:latin typeface="Tahoma" panose="020B0604030504040204" pitchFamily="34" charset="0"/>
              </a:rPr>
              <a:t>) is, the darker the location </a:t>
            </a:r>
            <a:r>
              <a:rPr lang="en-US" altLang="en-US" sz="1800" dirty="0" smtClean="0">
                <a:solidFill>
                  <a:srgbClr val="000000"/>
                </a:solidFill>
                <a:latin typeface="Tahoma" panose="020B0604030504040204" pitchFamily="34" charset="0"/>
              </a:rPr>
              <a:t>is</a:t>
            </a:r>
            <a:endParaRPr lang="en-US" altLang="en-US" sz="18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8447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descr="C:\Users\Han\Pictures\2007\200705Yellowstone\20070505Yellowstone\20070505Yellowstone 08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0449"/>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7693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556180" y="1163547"/>
            <a:ext cx="10774838" cy="5207962"/>
          </a:xfrm>
        </p:spPr>
        <p:txBody>
          <a:bodyPr/>
          <a:lstStyle/>
          <a:p>
            <a:pPr>
              <a:spcAft>
                <a:spcPts val="600"/>
              </a:spcAft>
            </a:pPr>
            <a:r>
              <a:rPr lang="en-US" altLang="en-US" dirty="0" smtClean="0"/>
              <a:t>Introduction</a:t>
            </a:r>
          </a:p>
          <a:p>
            <a:pPr>
              <a:spcAft>
                <a:spcPts val="600"/>
              </a:spcAft>
            </a:pPr>
            <a:r>
              <a:rPr lang="en-US" altLang="en-US" kern="0" dirty="0" smtClean="0">
                <a:solidFill>
                  <a:prstClr val="black"/>
                </a:solidFill>
              </a:rPr>
              <a:t>Mining Geospatial </a:t>
            </a:r>
            <a:r>
              <a:rPr lang="en-US" altLang="en-US" kern="0" dirty="0">
                <a:solidFill>
                  <a:prstClr val="black"/>
                </a:solidFill>
              </a:rPr>
              <a:t>Patterns </a:t>
            </a:r>
          </a:p>
          <a:p>
            <a:pPr>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Discovery in Social Media Data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ea typeface="Calibri" panose="020F0502020204030204" pitchFamily="34" charset="0"/>
                <a:cs typeface="Calibri" panose="020F0502020204030204" pitchFamily="34" charset="0"/>
              </a:rPr>
              <a:t>Latent Periodic Topic Discovery</a:t>
            </a:r>
          </a:p>
          <a:p>
            <a:pPr>
              <a:spcAft>
                <a:spcPts val="600"/>
              </a:spcAft>
            </a:pPr>
            <a:r>
              <a:rPr lang="en-US" altLang="en-US" dirty="0" smtClean="0">
                <a:ea typeface="Calibri" panose="020F0502020204030204" pitchFamily="34" charset="0"/>
                <a:cs typeface="Calibri" panose="020F0502020204030204" pitchFamily="34" charset="0"/>
              </a:rPr>
              <a:t>Real-Time Local Event Detection from Geo-Tagged Social Media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5753098" y="4569745"/>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2601461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886609"/>
          </a:xfrm>
        </p:spPr>
        <p:txBody>
          <a:bodyPr>
            <a:noAutofit/>
          </a:bodyPr>
          <a:lstStyle/>
          <a:p>
            <a:pPr defTabSz="1219110"/>
            <a:r>
              <a:rPr lang="en-US" dirty="0"/>
              <a:t>Latent Periodic Topic Analysis [ICDM’11]</a:t>
            </a:r>
            <a:endParaRPr lang="en-US" dirty="0">
              <a:solidFill>
                <a:prstClr val="black"/>
              </a:solidFill>
            </a:endParaRPr>
          </a:p>
        </p:txBody>
      </p:sp>
      <p:sp>
        <p:nvSpPr>
          <p:cNvPr id="3" name="Content Placeholder 2"/>
          <p:cNvSpPr>
            <a:spLocks noGrp="1"/>
          </p:cNvSpPr>
          <p:nvPr>
            <p:ph idx="1"/>
          </p:nvPr>
        </p:nvSpPr>
        <p:spPr>
          <a:xfrm>
            <a:off x="556179" y="1163547"/>
            <a:ext cx="5586538" cy="5503953"/>
          </a:xfrm>
        </p:spPr>
        <p:txBody>
          <a:bodyPr/>
          <a:lstStyle/>
          <a:p>
            <a:pPr>
              <a:spcAft>
                <a:spcPts val="600"/>
              </a:spcAft>
            </a:pPr>
            <a:r>
              <a:rPr lang="en-US" altLang="en-US" sz="2400" dirty="0" smtClean="0"/>
              <a:t>Z. </a:t>
            </a:r>
            <a:r>
              <a:rPr lang="en-US" altLang="en-US" sz="2400" dirty="0"/>
              <a:t>Yin, </a:t>
            </a:r>
            <a:r>
              <a:rPr lang="en-US" altLang="en-US" sz="2400" dirty="0" smtClean="0"/>
              <a:t>L. </a:t>
            </a:r>
            <a:r>
              <a:rPr lang="en-US" altLang="en-US" sz="2400" dirty="0"/>
              <a:t>Cao, </a:t>
            </a:r>
            <a:r>
              <a:rPr lang="en-US" altLang="en-US" sz="2400" dirty="0" smtClean="0"/>
              <a:t>J. </a:t>
            </a:r>
            <a:r>
              <a:rPr lang="en-US" altLang="en-US" sz="2400" dirty="0"/>
              <a:t>Han, </a:t>
            </a:r>
            <a:r>
              <a:rPr lang="en-US" altLang="en-US" sz="2400" dirty="0" smtClean="0"/>
              <a:t>C. </a:t>
            </a:r>
            <a:r>
              <a:rPr lang="en-US" altLang="en-US" sz="2400" dirty="0" err="1"/>
              <a:t>Zhai</a:t>
            </a:r>
            <a:r>
              <a:rPr lang="en-US" altLang="en-US" sz="2400" dirty="0"/>
              <a:t>, and </a:t>
            </a:r>
            <a:r>
              <a:rPr lang="en-US" altLang="en-US" sz="2400" dirty="0" smtClean="0"/>
              <a:t>T. </a:t>
            </a:r>
            <a:r>
              <a:rPr lang="en-US" altLang="en-US" sz="2400" dirty="0"/>
              <a:t>Huang, "LPTA: A Probabilistic Model for Latent Periodic Topic Analysis", ICDM'11</a:t>
            </a:r>
          </a:p>
          <a:p>
            <a:pPr>
              <a:spcAft>
                <a:spcPts val="600"/>
              </a:spcAft>
            </a:pPr>
            <a:r>
              <a:rPr lang="en-US" altLang="en-US" sz="2400" dirty="0" smtClean="0"/>
              <a:t>Periodic phenomena exist ubiquitously </a:t>
            </a:r>
            <a:endParaRPr lang="en-US" altLang="en-US" sz="2400" dirty="0"/>
          </a:p>
          <a:p>
            <a:pPr lvl="1">
              <a:spcAft>
                <a:spcPts val="600"/>
              </a:spcAft>
            </a:pPr>
            <a:r>
              <a:rPr lang="en-US" altLang="en-US" sz="2400" dirty="0"/>
              <a:t>Hurricanes</a:t>
            </a:r>
          </a:p>
          <a:p>
            <a:pPr lvl="1">
              <a:spcAft>
                <a:spcPts val="600"/>
              </a:spcAft>
            </a:pPr>
            <a:r>
              <a:rPr lang="en-US" altLang="en-US" sz="2400" dirty="0"/>
              <a:t>Music and film festivals</a:t>
            </a:r>
          </a:p>
          <a:p>
            <a:pPr lvl="1">
              <a:spcAft>
                <a:spcPts val="600"/>
              </a:spcAft>
            </a:pPr>
            <a:r>
              <a:rPr lang="en-US" altLang="en-US" sz="2400" dirty="0"/>
              <a:t>Product sales</a:t>
            </a:r>
          </a:p>
          <a:p>
            <a:pPr lvl="1">
              <a:spcAft>
                <a:spcPts val="600"/>
              </a:spcAft>
            </a:pPr>
            <a:r>
              <a:rPr lang="en-US" altLang="en-US" sz="2400" dirty="0"/>
              <a:t>TV program</a:t>
            </a:r>
          </a:p>
          <a:p>
            <a:pPr lvl="1">
              <a:spcAft>
                <a:spcPts val="600"/>
              </a:spcAft>
            </a:pPr>
            <a:r>
              <a:rPr lang="en-US" altLang="en-US" sz="2400" dirty="0"/>
              <a:t>Publicly traded company</a:t>
            </a:r>
          </a:p>
          <a:p>
            <a:pPr>
              <a:spcAft>
                <a:spcPts val="600"/>
              </a:spcAft>
            </a:pPr>
            <a:r>
              <a:rPr lang="en-US" altLang="en-US" sz="2400" dirty="0" smtClean="0"/>
              <a:t>Most text articles have time associated with</a:t>
            </a:r>
            <a:endParaRPr lang="en-US" alt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
        <p:nvSpPr>
          <p:cNvPr id="7" name="Content Placeholder 2"/>
          <p:cNvSpPr txBox="1">
            <a:spLocks/>
          </p:cNvSpPr>
          <p:nvPr/>
        </p:nvSpPr>
        <p:spPr>
          <a:xfrm>
            <a:off x="6104836" y="1163547"/>
            <a:ext cx="5658539" cy="37950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000" dirty="0" smtClean="0"/>
              <a:t>Ex. 1. </a:t>
            </a:r>
            <a:r>
              <a:rPr lang="en-US" altLang="en-US" sz="2000" dirty="0">
                <a:solidFill>
                  <a:srgbClr val="000000"/>
                </a:solidFill>
              </a:rPr>
              <a:t>News articles associated with </a:t>
            </a:r>
            <a:r>
              <a:rPr lang="en-US" altLang="en-US" sz="2000" dirty="0" smtClean="0">
                <a:solidFill>
                  <a:srgbClr val="000000"/>
                </a:solidFill>
              </a:rPr>
              <a:t>pub. </a:t>
            </a:r>
            <a:r>
              <a:rPr lang="en-US" altLang="en-US" sz="2000" dirty="0">
                <a:solidFill>
                  <a:srgbClr val="000000"/>
                </a:solidFill>
              </a:rPr>
              <a:t>dates</a:t>
            </a:r>
          </a:p>
          <a:p>
            <a:endParaRPr lang="en-US" sz="2400" dirty="0"/>
          </a:p>
        </p:txBody>
      </p:sp>
      <p:pic>
        <p:nvPicPr>
          <p:cNvPr id="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209" y="1543050"/>
            <a:ext cx="33528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p:cNvSpPr txBox="1">
            <a:spLocks/>
          </p:cNvSpPr>
          <p:nvPr/>
        </p:nvSpPr>
        <p:spPr>
          <a:xfrm>
            <a:off x="6244939" y="3816522"/>
            <a:ext cx="5947061" cy="37950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000" dirty="0" smtClean="0"/>
              <a:t>Ex. 2. </a:t>
            </a:r>
            <a:r>
              <a:rPr lang="en-US" altLang="en-US" sz="2000" dirty="0">
                <a:solidFill>
                  <a:srgbClr val="000000"/>
                </a:solidFill>
              </a:rPr>
              <a:t>Tagged photos annotated with dates in </a:t>
            </a:r>
            <a:r>
              <a:rPr lang="en-US" altLang="en-US" sz="2000" dirty="0" smtClean="0">
                <a:solidFill>
                  <a:srgbClr val="000000"/>
                </a:solidFill>
              </a:rPr>
              <a:t>Flickr</a:t>
            </a:r>
            <a:endParaRPr lang="en-US" altLang="en-US" sz="2000" dirty="0">
              <a:solidFill>
                <a:srgbClr val="000000"/>
              </a:solidFill>
            </a:endParaRPr>
          </a:p>
          <a:p>
            <a:endParaRPr lang="en-US" sz="2400" dirty="0"/>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4386" y="4238797"/>
            <a:ext cx="4786767" cy="242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0641014" y="4481188"/>
            <a:ext cx="560386" cy="16701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4" name="Rectangle 13"/>
          <p:cNvSpPr/>
          <p:nvPr/>
        </p:nvSpPr>
        <p:spPr>
          <a:xfrm>
            <a:off x="9267769" y="1881011"/>
            <a:ext cx="1066800" cy="19367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Tree>
    <p:extLst>
      <p:ext uri="{BB962C8B-B14F-4D97-AF65-F5344CB8AC3E}">
        <p14:creationId xmlns:p14="http://schemas.microsoft.com/office/powerpoint/2010/main" val="35855501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Apply Periodicity Analysis on Text Data</a:t>
            </a:r>
            <a:endParaRPr lang="en-US" dirty="0">
              <a:solidFill>
                <a:prstClr val="black"/>
              </a:solidFill>
            </a:endParaRPr>
          </a:p>
        </p:txBody>
      </p:sp>
      <p:sp>
        <p:nvSpPr>
          <p:cNvPr id="3" name="Content Placeholder 2"/>
          <p:cNvSpPr>
            <a:spLocks noGrp="1"/>
          </p:cNvSpPr>
          <p:nvPr>
            <p:ph idx="1"/>
          </p:nvPr>
        </p:nvSpPr>
        <p:spPr>
          <a:xfrm>
            <a:off x="638271" y="1163547"/>
            <a:ext cx="10838567" cy="1293066"/>
          </a:xfrm>
        </p:spPr>
        <p:txBody>
          <a:bodyPr/>
          <a:lstStyle/>
          <a:p>
            <a:r>
              <a:rPr lang="en-US" altLang="en-US" sz="2400" dirty="0" smtClean="0"/>
              <a:t>Periodicity </a:t>
            </a:r>
            <a:r>
              <a:rPr lang="en-US" altLang="en-US" sz="2400" dirty="0"/>
              <a:t>detection for time series database </a:t>
            </a:r>
            <a:r>
              <a:rPr lang="da-DK" altLang="en-US" sz="2400" dirty="0"/>
              <a:t>[Elfeky et al. TKDE 2005]</a:t>
            </a:r>
            <a:endParaRPr lang="en-US" altLang="en-US" sz="2400" dirty="0"/>
          </a:p>
          <a:p>
            <a:r>
              <a:rPr lang="en-US" altLang="en-US" sz="2400" dirty="0"/>
              <a:t>Some studies follow the similar strategies to analyze the time distribution of a single tag or query to detect periodic patterns </a:t>
            </a:r>
            <a:r>
              <a:rPr lang="da-DK" altLang="en-US" sz="2400" dirty="0"/>
              <a:t>[Vlachos et al. SIGMOD 2004]</a:t>
            </a:r>
            <a:endParaRPr lang="en-US" alt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450" y="2456614"/>
            <a:ext cx="5262562" cy="168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txBox="1">
            <a:spLocks/>
          </p:cNvSpPr>
          <p:nvPr/>
        </p:nvSpPr>
        <p:spPr>
          <a:xfrm>
            <a:off x="638271" y="3726485"/>
            <a:ext cx="11115580" cy="3073457"/>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smtClean="0"/>
              <a:t>Challenges</a:t>
            </a:r>
          </a:p>
          <a:p>
            <a:pPr lvl="1"/>
            <a:r>
              <a:rPr lang="en-US" altLang="en-US" sz="2400" dirty="0"/>
              <a:t>A single word is not enough to describe a topic and more words are needed to summarize a topic comprehensively</a:t>
            </a:r>
          </a:p>
          <a:p>
            <a:pPr lvl="1"/>
            <a:r>
              <a:rPr lang="en-US" altLang="en-US" sz="2400" dirty="0"/>
              <a:t>Analyzing the periodicity of single terms </a:t>
            </a:r>
            <a:r>
              <a:rPr lang="en-US" altLang="en-US" sz="2400" dirty="0" smtClean="0"/>
              <a:t>is insufficient </a:t>
            </a:r>
            <a:r>
              <a:rPr lang="en-US" altLang="en-US" sz="2400" dirty="0"/>
              <a:t>to discover periodic topics</a:t>
            </a:r>
          </a:p>
          <a:p>
            <a:pPr lvl="2"/>
            <a:r>
              <a:rPr lang="en-US" altLang="en-US" sz="2400" dirty="0"/>
              <a:t>E.g., “</a:t>
            </a:r>
            <a:r>
              <a:rPr lang="en-US" altLang="en-US" sz="2400" i="1" dirty="0"/>
              <a:t>music</a:t>
            </a:r>
            <a:r>
              <a:rPr lang="en-US" altLang="en-US" sz="2400" dirty="0"/>
              <a:t>”, “</a:t>
            </a:r>
            <a:r>
              <a:rPr lang="en-US" altLang="en-US" sz="2400" i="1" dirty="0"/>
              <a:t>festival</a:t>
            </a:r>
            <a:r>
              <a:rPr lang="en-US" altLang="en-US" sz="2400" dirty="0"/>
              <a:t>” and “</a:t>
            </a:r>
            <a:r>
              <a:rPr lang="en-US" altLang="en-US" sz="2400" i="1" dirty="0" err="1"/>
              <a:t>chicago</a:t>
            </a:r>
            <a:r>
              <a:rPr lang="en-US" altLang="en-US" sz="2400" dirty="0"/>
              <a:t>” may not have periodic patterns if considered separately, but there may be periodic topics if </a:t>
            </a:r>
            <a:r>
              <a:rPr lang="en-US" altLang="en-US" sz="2400" dirty="0" smtClean="0"/>
              <a:t>considered </a:t>
            </a:r>
            <a:r>
              <a:rPr lang="en-US" altLang="en-US" sz="2400" dirty="0"/>
              <a:t>together</a:t>
            </a:r>
          </a:p>
          <a:p>
            <a:pPr lvl="1"/>
            <a:r>
              <a:rPr lang="en-US" altLang="en-US" sz="2400" dirty="0"/>
              <a:t>Synonyms and polysemy words due to the language </a:t>
            </a:r>
            <a:r>
              <a:rPr lang="en-US" altLang="en-US" sz="2400" dirty="0" smtClean="0"/>
              <a:t>diversity</a:t>
            </a:r>
            <a:endParaRPr lang="en-US" sz="2400" dirty="0" smtClean="0"/>
          </a:p>
          <a:p>
            <a:endParaRPr lang="en-US" sz="2400" dirty="0"/>
          </a:p>
        </p:txBody>
      </p:sp>
    </p:spTree>
    <p:extLst>
      <p:ext uri="{BB962C8B-B14F-4D97-AF65-F5344CB8AC3E}">
        <p14:creationId xmlns:p14="http://schemas.microsoft.com/office/powerpoint/2010/main" val="2624664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Latent Periodic Topic Analysis (LPTA)</a:t>
            </a:r>
            <a:endParaRPr lang="en-US" dirty="0">
              <a:solidFill>
                <a:prstClr val="black"/>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
        <p:nvSpPr>
          <p:cNvPr id="6" name="TextBox 5"/>
          <p:cNvSpPr txBox="1">
            <a:spLocks noChangeArrowheads="1"/>
          </p:cNvSpPr>
          <p:nvPr/>
        </p:nvSpPr>
        <p:spPr bwMode="auto">
          <a:xfrm>
            <a:off x="1905000" y="1219200"/>
            <a:ext cx="190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2000">
                <a:solidFill>
                  <a:srgbClr val="000000"/>
                </a:solidFill>
                <a:latin typeface="Tahoma" panose="020B0604030504040204" pitchFamily="34" charset="0"/>
              </a:rPr>
              <a:t>Input:</a:t>
            </a:r>
          </a:p>
          <a:p>
            <a:pPr defTabSz="914400" eaLnBrk="1" fontAlgn="base" hangingPunct="1">
              <a:spcBef>
                <a:spcPct val="0"/>
              </a:spcBef>
              <a:spcAft>
                <a:spcPct val="0"/>
              </a:spcAft>
              <a:buClrTx/>
              <a:buSzTx/>
              <a:buNone/>
            </a:pPr>
            <a:r>
              <a:rPr lang="en-US" altLang="en-US" sz="2000">
                <a:solidFill>
                  <a:srgbClr val="000000"/>
                </a:solidFill>
                <a:latin typeface="Tahoma" panose="020B0604030504040204" pitchFamily="34" charset="0"/>
              </a:rPr>
              <a:t>Time-stamped documents</a:t>
            </a:r>
          </a:p>
        </p:txBody>
      </p:sp>
      <p:graphicFrame>
        <p:nvGraphicFramePr>
          <p:cNvPr id="7" name="Table 6"/>
          <p:cNvGraphicFramePr>
            <a:graphicFrameLocks noGrp="1"/>
          </p:cNvGraphicFramePr>
          <p:nvPr>
            <p:extLst>
              <p:ext uri="{D42A27DB-BD31-4B8C-83A1-F6EECF244321}">
                <p14:modId xmlns:p14="http://schemas.microsoft.com/office/powerpoint/2010/main" val="898483564"/>
              </p:ext>
            </p:extLst>
          </p:nvPr>
        </p:nvGraphicFramePr>
        <p:xfrm>
          <a:off x="4038600" y="1219200"/>
          <a:ext cx="5334000" cy="1341440"/>
        </p:xfrm>
        <a:graphic>
          <a:graphicData uri="http://schemas.openxmlformats.org/drawingml/2006/table">
            <a:tbl>
              <a:tblPr/>
              <a:tblGrid>
                <a:gridCol w="600075"/>
                <a:gridCol w="3333750"/>
                <a:gridCol w="1400175"/>
              </a:tblGrid>
              <a:tr h="33536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ID</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Text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Date</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6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1</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coachella, music, arts, festival,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Apr 27 2008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6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2</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sxsw, south by southwest, austin, …</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Mar 14 2008</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6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Down Arrow 7"/>
          <p:cNvSpPr/>
          <p:nvPr/>
        </p:nvSpPr>
        <p:spPr>
          <a:xfrm>
            <a:off x="5334000" y="2743200"/>
            <a:ext cx="5334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9" name="TextBox 8"/>
          <p:cNvSpPr txBox="1">
            <a:spLocks noChangeArrowheads="1"/>
          </p:cNvSpPr>
          <p:nvPr/>
        </p:nvSpPr>
        <p:spPr bwMode="auto">
          <a:xfrm>
            <a:off x="1828800" y="2819401"/>
            <a:ext cx="3352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1800">
                <a:solidFill>
                  <a:srgbClr val="000000"/>
                </a:solidFill>
                <a:latin typeface="Tahoma" panose="020B0604030504040204" pitchFamily="34" charset="0"/>
              </a:rPr>
              <a:t>Output: </a:t>
            </a:r>
          </a:p>
          <a:p>
            <a:pPr defTabSz="914400" eaLnBrk="1" fontAlgn="base" hangingPunct="1">
              <a:spcBef>
                <a:spcPct val="0"/>
              </a:spcBef>
              <a:spcAft>
                <a:spcPct val="0"/>
              </a:spcAft>
              <a:buClrTx/>
              <a:buSzTx/>
              <a:buNone/>
            </a:pPr>
            <a:r>
              <a:rPr lang="en-US" altLang="en-US" sz="1800">
                <a:solidFill>
                  <a:srgbClr val="000000"/>
                </a:solidFill>
                <a:latin typeface="Tahoma" panose="020B0604030504040204" pitchFamily="34" charset="0"/>
              </a:rPr>
              <a:t>1.  Periodic topics:  { p(w|z) }                2. Time distribution of topics </a:t>
            </a:r>
          </a:p>
        </p:txBody>
      </p:sp>
      <p:sp>
        <p:nvSpPr>
          <p:cNvPr id="10" name="TextBox 9"/>
          <p:cNvSpPr txBox="1">
            <a:spLocks noChangeArrowheads="1"/>
          </p:cNvSpPr>
          <p:nvPr/>
        </p:nvSpPr>
        <p:spPr bwMode="auto">
          <a:xfrm>
            <a:off x="6019800" y="2873375"/>
            <a:ext cx="441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2000">
                <a:solidFill>
                  <a:srgbClr val="000000"/>
                </a:solidFill>
                <a:latin typeface="Tahoma" panose="020B0604030504040204" pitchFamily="34" charset="0"/>
              </a:rPr>
              <a:t>Periodic interval T, e.g., 1 year, etc. </a:t>
            </a:r>
          </a:p>
        </p:txBody>
      </p:sp>
      <p:graphicFrame>
        <p:nvGraphicFramePr>
          <p:cNvPr id="11" name="Table 10"/>
          <p:cNvGraphicFramePr>
            <a:graphicFrameLocks noGrp="1"/>
          </p:cNvGraphicFramePr>
          <p:nvPr>
            <p:extLst>
              <p:ext uri="{D42A27DB-BD31-4B8C-83A1-F6EECF244321}">
                <p14:modId xmlns:p14="http://schemas.microsoft.com/office/powerpoint/2010/main" val="1100217251"/>
              </p:ext>
            </p:extLst>
          </p:nvPr>
        </p:nvGraphicFramePr>
        <p:xfrm>
          <a:off x="2286000" y="3810000"/>
          <a:ext cx="3124200" cy="2590800"/>
        </p:xfrm>
        <a:graphic>
          <a:graphicData uri="http://schemas.openxmlformats.org/drawingml/2006/table">
            <a:tbl>
              <a:tblPr/>
              <a:tblGrid>
                <a:gridCol w="2187575"/>
                <a:gridCol w="936625"/>
              </a:tblGrid>
              <a:tr h="561975">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Topic 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(Coachella Festival)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coachella 0.1106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music 0.0915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indio 0.0719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california 0.0594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concert 0.0357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Calibri"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657601"/>
            <a:ext cx="4522788"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6096000" y="5715001"/>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1800">
                <a:solidFill>
                  <a:srgbClr val="000000"/>
                </a:solidFill>
                <a:latin typeface="Tahoma" panose="020B0604030504040204" pitchFamily="34" charset="0"/>
              </a:rPr>
              <a:t>The distribution of the timestamps for the topic related to Coachella festival</a:t>
            </a:r>
          </a:p>
        </p:txBody>
      </p:sp>
    </p:spTree>
    <p:extLst>
      <p:ext uri="{BB962C8B-B14F-4D97-AF65-F5344CB8AC3E}">
        <p14:creationId xmlns:p14="http://schemas.microsoft.com/office/powerpoint/2010/main" val="20778952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a:t>Latent Periodic Topic Analysis: Problem Formulation</a:t>
            </a:r>
            <a:endParaRPr lang="en-US" dirty="0">
              <a:solidFill>
                <a:prstClr val="black"/>
              </a:solidFill>
            </a:endParaRPr>
          </a:p>
        </p:txBody>
      </p:sp>
      <p:sp>
        <p:nvSpPr>
          <p:cNvPr id="3" name="Content Placeholder 2"/>
          <p:cNvSpPr>
            <a:spLocks noGrp="1"/>
          </p:cNvSpPr>
          <p:nvPr>
            <p:ph idx="1"/>
          </p:nvPr>
        </p:nvSpPr>
        <p:spPr>
          <a:xfrm>
            <a:off x="648583" y="1163547"/>
            <a:ext cx="10733792" cy="4999128"/>
          </a:xfrm>
        </p:spPr>
        <p:txBody>
          <a:bodyPr/>
          <a:lstStyle/>
          <a:p>
            <a:pPr>
              <a:spcBef>
                <a:spcPts val="300"/>
              </a:spcBef>
            </a:pPr>
            <a:r>
              <a:rPr lang="en-US" altLang="en-US" sz="2400" dirty="0"/>
              <a:t>Input: </a:t>
            </a:r>
          </a:p>
          <a:p>
            <a:pPr lvl="1">
              <a:spcBef>
                <a:spcPts val="300"/>
              </a:spcBef>
            </a:pPr>
            <a:r>
              <a:rPr lang="en-US" altLang="en-US" sz="2400" dirty="0"/>
              <a:t>A collection of time-stamped documents D</a:t>
            </a:r>
          </a:p>
          <a:p>
            <a:pPr lvl="1">
              <a:spcBef>
                <a:spcPts val="300"/>
              </a:spcBef>
            </a:pPr>
            <a:r>
              <a:rPr lang="en-US" altLang="en-US" sz="2400" dirty="0"/>
              <a:t>The number of topics K</a:t>
            </a:r>
          </a:p>
          <a:p>
            <a:pPr lvl="1">
              <a:spcBef>
                <a:spcPts val="300"/>
              </a:spcBef>
            </a:pPr>
            <a:r>
              <a:rPr lang="en-US" altLang="en-US" sz="2400" dirty="0"/>
              <a:t>Periodic interval T</a:t>
            </a:r>
          </a:p>
          <a:p>
            <a:pPr>
              <a:spcBef>
                <a:spcPts val="300"/>
              </a:spcBef>
            </a:pPr>
            <a:r>
              <a:rPr lang="en-US" altLang="en-US" sz="2400" dirty="0"/>
              <a:t>Output:  </a:t>
            </a:r>
          </a:p>
          <a:p>
            <a:pPr lvl="1">
              <a:spcBef>
                <a:spcPts val="300"/>
              </a:spcBef>
            </a:pPr>
            <a:r>
              <a:rPr lang="en-US" altLang="en-US" sz="2400" dirty="0"/>
              <a:t>K periodic topics</a:t>
            </a:r>
          </a:p>
          <a:p>
            <a:pPr marL="384166" lvl="2" indent="0">
              <a:spcBef>
                <a:spcPts val="300"/>
              </a:spcBef>
              <a:buNone/>
            </a:pPr>
            <a:r>
              <a:rPr lang="en-US" altLang="en-US" sz="2400" dirty="0" smtClean="0"/>
              <a:t>       </a:t>
            </a:r>
          </a:p>
          <a:p>
            <a:pPr marL="384166" lvl="2" indent="0">
              <a:spcBef>
                <a:spcPts val="300"/>
              </a:spcBef>
              <a:buNone/>
            </a:pPr>
            <a:r>
              <a:rPr lang="en-US" altLang="en-US" sz="2400" dirty="0" smtClean="0"/>
              <a:t>               </a:t>
            </a:r>
            <a:endParaRPr lang="en-US" altLang="en-US" sz="2400" dirty="0"/>
          </a:p>
          <a:p>
            <a:pPr lvl="3">
              <a:spcBef>
                <a:spcPts val="300"/>
              </a:spcBef>
            </a:pPr>
            <a:r>
              <a:rPr lang="en-US" altLang="en-US" sz="2400" dirty="0">
                <a:cs typeface="Arial" panose="020B0604020202020204" pitchFamily="34" charset="0"/>
              </a:rPr>
              <a:t>p(</a:t>
            </a:r>
            <a:r>
              <a:rPr lang="en-US" altLang="en-US" sz="2400" dirty="0" err="1">
                <a:cs typeface="Arial" panose="020B0604020202020204" pitchFamily="34" charset="0"/>
              </a:rPr>
              <a:t>w|z</a:t>
            </a:r>
            <a:r>
              <a:rPr lang="en-US" altLang="en-US" sz="2400" dirty="0">
                <a:cs typeface="Arial" panose="020B0604020202020204" pitchFamily="34" charset="0"/>
              </a:rPr>
              <a:t>) is the probability of word w given topic z              </a:t>
            </a:r>
          </a:p>
          <a:p>
            <a:pPr lvl="1">
              <a:spcBef>
                <a:spcPts val="300"/>
              </a:spcBef>
            </a:pPr>
            <a:r>
              <a:rPr lang="en-US" altLang="en-US" sz="2400" dirty="0"/>
              <a:t>The distribution of the timestamps for each topic</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64064228"/>
              </p:ext>
            </p:extLst>
          </p:nvPr>
        </p:nvGraphicFramePr>
        <p:xfrm>
          <a:off x="3924535" y="3187221"/>
          <a:ext cx="1755775" cy="552450"/>
        </p:xfrm>
        <a:graphic>
          <a:graphicData uri="http://schemas.openxmlformats.org/presentationml/2006/ole">
            <mc:AlternateContent xmlns:mc="http://schemas.openxmlformats.org/markup-compatibility/2006">
              <mc:Choice xmlns:v="urn:schemas-microsoft-com:vml" Requires="v">
                <p:oleObj spid="_x0000_s68694" name="Equation" r:id="rId4" imgW="685502" imgH="215806" progId="Equation.3">
                  <p:embed/>
                </p:oleObj>
              </mc:Choice>
              <mc:Fallback>
                <p:oleObj name="Equation" r:id="rId4" imgW="685502" imgH="21580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535" y="3187221"/>
                        <a:ext cx="17557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875625801"/>
              </p:ext>
            </p:extLst>
          </p:nvPr>
        </p:nvGraphicFramePr>
        <p:xfrm>
          <a:off x="2190750" y="3782850"/>
          <a:ext cx="2133600" cy="539750"/>
        </p:xfrm>
        <a:graphic>
          <a:graphicData uri="http://schemas.openxmlformats.org/presentationml/2006/ole">
            <mc:AlternateContent xmlns:mc="http://schemas.openxmlformats.org/markup-compatibility/2006">
              <mc:Choice xmlns:v="urn:schemas-microsoft-com:vml" Requires="v">
                <p:oleObj spid="_x0000_s68695" name="Equation" r:id="rId6" imgW="1104900" imgH="228600" progId="Equation.3">
                  <p:embed/>
                </p:oleObj>
              </mc:Choice>
              <mc:Fallback>
                <p:oleObj name="Equation" r:id="rId6" imgW="11049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0750" y="378285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507624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General Idea of LPTA</a:t>
            </a:r>
            <a:endParaRPr lang="en-US" dirty="0">
              <a:solidFill>
                <a:prstClr val="black"/>
              </a:solidFill>
            </a:endParaRPr>
          </a:p>
        </p:txBody>
      </p:sp>
      <p:sp>
        <p:nvSpPr>
          <p:cNvPr id="3" name="Content Placeholder 2"/>
          <p:cNvSpPr>
            <a:spLocks noGrp="1"/>
          </p:cNvSpPr>
          <p:nvPr>
            <p:ph idx="1"/>
          </p:nvPr>
        </p:nvSpPr>
        <p:spPr>
          <a:xfrm>
            <a:off x="518080" y="1163547"/>
            <a:ext cx="11311970" cy="5427753"/>
          </a:xfrm>
        </p:spPr>
        <p:txBody>
          <a:bodyPr/>
          <a:lstStyle/>
          <a:p>
            <a:pPr defTabSz="914400" fontAlgn="base">
              <a:spcAft>
                <a:spcPct val="0"/>
              </a:spcAft>
            </a:pPr>
            <a:r>
              <a:rPr lang="en-US" altLang="en-US" sz="2400" dirty="0" smtClean="0">
                <a:solidFill>
                  <a:srgbClr val="000000"/>
                </a:solidFill>
              </a:rPr>
              <a:t>Related work</a:t>
            </a:r>
          </a:p>
          <a:p>
            <a:pPr lvl="1" defTabSz="914400" fontAlgn="base">
              <a:spcAft>
                <a:spcPct val="0"/>
              </a:spcAft>
            </a:pPr>
            <a:r>
              <a:rPr lang="en-US" altLang="en-US" sz="2400" dirty="0" smtClean="0">
                <a:solidFill>
                  <a:srgbClr val="000000"/>
                </a:solidFill>
              </a:rPr>
              <a:t>Periodicity </a:t>
            </a:r>
            <a:r>
              <a:rPr lang="en-US" altLang="en-US" sz="2400" dirty="0">
                <a:solidFill>
                  <a:srgbClr val="000000"/>
                </a:solidFill>
              </a:rPr>
              <a:t>Analysis in time-series DB </a:t>
            </a:r>
            <a:r>
              <a:rPr lang="da-DK" altLang="en-US" sz="2400" dirty="0">
                <a:solidFill>
                  <a:srgbClr val="000000"/>
                </a:solidFill>
              </a:rPr>
              <a:t>[Elfeky et al., </a:t>
            </a:r>
            <a:r>
              <a:rPr lang="da-DK" altLang="en-US" sz="2400" dirty="0" smtClean="0">
                <a:solidFill>
                  <a:srgbClr val="000000"/>
                </a:solidFill>
              </a:rPr>
              <a:t>2005]</a:t>
            </a:r>
            <a:endParaRPr lang="en-US" altLang="en-US" sz="2400" dirty="0" smtClean="0">
              <a:solidFill>
                <a:srgbClr val="000000"/>
              </a:solidFill>
            </a:endParaRPr>
          </a:p>
          <a:p>
            <a:pPr lvl="1" defTabSz="914400" fontAlgn="base">
              <a:spcAft>
                <a:spcPct val="0"/>
              </a:spcAft>
            </a:pPr>
            <a:r>
              <a:rPr lang="en-US" altLang="en-US" sz="2400" dirty="0" smtClean="0">
                <a:solidFill>
                  <a:srgbClr val="000000"/>
                </a:solidFill>
              </a:rPr>
              <a:t>Topic </a:t>
            </a:r>
            <a:r>
              <a:rPr lang="en-US" altLang="en-US" sz="2400" dirty="0">
                <a:solidFill>
                  <a:srgbClr val="000000"/>
                </a:solidFill>
              </a:rPr>
              <a:t>models: PLSA [Hofmann SIGIR 1999] and LDA [</a:t>
            </a:r>
            <a:r>
              <a:rPr lang="en-US" altLang="en-US" sz="2400" dirty="0" err="1">
                <a:solidFill>
                  <a:srgbClr val="000000"/>
                </a:solidFill>
              </a:rPr>
              <a:t>Blei</a:t>
            </a:r>
            <a:r>
              <a:rPr lang="en-US" altLang="en-US" sz="2400" dirty="0">
                <a:solidFill>
                  <a:srgbClr val="000000"/>
                </a:solidFill>
              </a:rPr>
              <a:t> et al. JMLR </a:t>
            </a:r>
            <a:r>
              <a:rPr lang="en-US" altLang="en-US" sz="2400" dirty="0" smtClean="0">
                <a:solidFill>
                  <a:srgbClr val="000000"/>
                </a:solidFill>
              </a:rPr>
              <a:t>2003]</a:t>
            </a:r>
          </a:p>
          <a:p>
            <a:pPr lvl="1" defTabSz="914400" fontAlgn="base">
              <a:spcAft>
                <a:spcPct val="0"/>
              </a:spcAft>
            </a:pPr>
            <a:r>
              <a:rPr lang="en-US" altLang="en-US" sz="2400" dirty="0" smtClean="0">
                <a:solidFill>
                  <a:srgbClr val="000000"/>
                </a:solidFill>
              </a:rPr>
              <a:t>Topic </a:t>
            </a:r>
            <a:r>
              <a:rPr lang="en-US" altLang="en-US" sz="2400" dirty="0">
                <a:solidFill>
                  <a:srgbClr val="000000"/>
                </a:solidFill>
              </a:rPr>
              <a:t>Over Time [Wang et al. KDD 2006], etc</a:t>
            </a:r>
            <a:r>
              <a:rPr lang="en-US" altLang="en-US" sz="2400" dirty="0" smtClean="0">
                <a:solidFill>
                  <a:srgbClr val="000000"/>
                </a:solidFill>
              </a:rPr>
              <a:t>.</a:t>
            </a:r>
          </a:p>
          <a:p>
            <a:pPr marL="200021" lvl="1" indent="0" defTabSz="914400" fontAlgn="base">
              <a:spcAft>
                <a:spcPct val="0"/>
              </a:spcAft>
              <a:buNone/>
            </a:pPr>
            <a:endParaRPr lang="en-US" altLang="en-US" sz="2400" dirty="0" smtClean="0">
              <a:solidFill>
                <a:srgbClr val="000000"/>
              </a:solidFill>
            </a:endParaRPr>
          </a:p>
          <a:p>
            <a:r>
              <a:rPr lang="en-US" altLang="en-US" sz="2400" dirty="0"/>
              <a:t>LPTA (Latent Periodic Topic Analysis): General Ideas</a:t>
            </a:r>
          </a:p>
          <a:p>
            <a:pPr lvl="1"/>
            <a:r>
              <a:rPr lang="en-US" altLang="en-US" sz="2400" dirty="0"/>
              <a:t>Term co-occurrence</a:t>
            </a:r>
          </a:p>
          <a:p>
            <a:pPr lvl="2"/>
            <a:r>
              <a:rPr lang="en-US" altLang="en-US" sz="2400" dirty="0"/>
              <a:t>If two words co-occur often in the same documents, they are more likely to belong to the same topic</a:t>
            </a:r>
          </a:p>
          <a:p>
            <a:pPr lvl="1"/>
            <a:r>
              <a:rPr lang="en-US" altLang="en-US" sz="2400" dirty="0"/>
              <a:t>Temporal structure</a:t>
            </a:r>
          </a:p>
          <a:p>
            <a:pPr lvl="2"/>
            <a:r>
              <a:rPr lang="en-US" altLang="en-US" sz="2400" dirty="0"/>
              <a:t>We assume that there are many consecutive periods across the time </a:t>
            </a:r>
            <a:r>
              <a:rPr lang="en-US" altLang="en-US" sz="2400" dirty="0" smtClean="0"/>
              <a:t>line</a:t>
            </a:r>
          </a:p>
          <a:p>
            <a:pPr lvl="2"/>
            <a:r>
              <a:rPr lang="en-US" altLang="en-US" sz="2400" dirty="0" smtClean="0"/>
              <a:t>The </a:t>
            </a:r>
            <a:r>
              <a:rPr lang="en-US" altLang="en-US" sz="2400" dirty="0"/>
              <a:t>words occurring around the same time in each period are likely to be </a:t>
            </a:r>
            <a:r>
              <a:rPr lang="en-US" altLang="en-US" sz="2400" dirty="0" smtClean="0"/>
              <a:t>clustered</a:t>
            </a:r>
            <a:endParaRPr lang="en-US" alt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33631770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676" y="4043951"/>
            <a:ext cx="51816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209" y="1133366"/>
            <a:ext cx="49530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56180" y="75416"/>
            <a:ext cx="11002751" cy="795877"/>
          </a:xfrm>
        </p:spPr>
        <p:txBody>
          <a:bodyPr>
            <a:noAutofit/>
          </a:bodyPr>
          <a:lstStyle/>
          <a:p>
            <a:pPr defTabSz="1219110"/>
            <a:r>
              <a:rPr lang="en-US" dirty="0"/>
              <a:t>Temporal Patterns of Topics</a:t>
            </a:r>
            <a:endParaRPr lang="en-US" dirty="0">
              <a:solidFill>
                <a:prstClr val="black"/>
              </a:solidFill>
            </a:endParaRPr>
          </a:p>
        </p:txBody>
      </p:sp>
      <p:sp>
        <p:nvSpPr>
          <p:cNvPr id="3" name="Content Placeholder 2"/>
          <p:cNvSpPr>
            <a:spLocks noGrp="1"/>
          </p:cNvSpPr>
          <p:nvPr>
            <p:ph idx="1"/>
          </p:nvPr>
        </p:nvSpPr>
        <p:spPr>
          <a:xfrm>
            <a:off x="451405" y="1133366"/>
            <a:ext cx="11002751" cy="5546909"/>
          </a:xfrm>
        </p:spPr>
        <p:txBody>
          <a:bodyPr/>
          <a:lstStyle/>
          <a:p>
            <a:r>
              <a:rPr lang="en-US" altLang="en-US" sz="2400" dirty="0" smtClean="0"/>
              <a:t>Periodic </a:t>
            </a:r>
            <a:r>
              <a:rPr lang="en-US" altLang="en-US" sz="2400" dirty="0"/>
              <a:t>topics</a:t>
            </a:r>
          </a:p>
          <a:p>
            <a:pPr lvl="1"/>
            <a:r>
              <a:rPr lang="en-US" altLang="en-US" sz="2400" dirty="0"/>
              <a:t>A periodic topic is one repeating in regular </a:t>
            </a:r>
            <a:r>
              <a:rPr lang="en-US" altLang="en-US" sz="2400" dirty="0" smtClean="0"/>
              <a:t>intervals</a:t>
            </a:r>
          </a:p>
          <a:p>
            <a:pPr lvl="1"/>
            <a:r>
              <a:rPr lang="en-US" altLang="en-US" sz="2400" dirty="0" smtClean="0"/>
              <a:t>The </a:t>
            </a:r>
            <a:r>
              <a:rPr lang="en-US" altLang="en-US" sz="2400" dirty="0"/>
              <a:t>distribution of timestamps for each periodic topic as a mixture of Gaussian distributions where the interval between the consecutive components is </a:t>
            </a:r>
            <a:r>
              <a:rPr lang="en-US" altLang="en-US" sz="2400" dirty="0" smtClean="0"/>
              <a:t>T</a:t>
            </a:r>
            <a:endParaRPr lang="en-US" altLang="en-US" sz="2400" dirty="0"/>
          </a:p>
          <a:p>
            <a:r>
              <a:rPr lang="en-US" altLang="en-US" sz="2400" dirty="0"/>
              <a:t>Background topics</a:t>
            </a:r>
          </a:p>
          <a:p>
            <a:pPr lvl="1"/>
            <a:r>
              <a:rPr lang="en-US" altLang="en-US" sz="2400" dirty="0"/>
              <a:t>A background topic is one covered uniformly over the entire </a:t>
            </a:r>
            <a:r>
              <a:rPr lang="en-US" altLang="en-US" sz="2400" dirty="0" smtClean="0"/>
              <a:t>period</a:t>
            </a:r>
          </a:p>
          <a:p>
            <a:pPr lvl="1"/>
            <a:r>
              <a:rPr lang="en-US" altLang="en-US" sz="2400" dirty="0" smtClean="0"/>
              <a:t>The </a:t>
            </a:r>
            <a:r>
              <a:rPr lang="en-US" altLang="en-US" sz="2400" dirty="0"/>
              <a:t>timestamps of the background topics are generated by a uniform </a:t>
            </a:r>
            <a:r>
              <a:rPr lang="en-US" altLang="en-US" sz="2400" dirty="0" smtClean="0"/>
              <a:t>distribution</a:t>
            </a:r>
            <a:endParaRPr lang="en-US" altLang="en-US" sz="2400" dirty="0"/>
          </a:p>
          <a:p>
            <a:r>
              <a:rPr lang="en-US" altLang="en-US" sz="2400" dirty="0" err="1"/>
              <a:t>Bursty</a:t>
            </a:r>
            <a:r>
              <a:rPr lang="en-US" altLang="en-US" sz="2400" dirty="0"/>
              <a:t> topics</a:t>
            </a:r>
          </a:p>
          <a:p>
            <a:pPr lvl="1"/>
            <a:r>
              <a:rPr lang="en-US" altLang="en-US" sz="2400" dirty="0"/>
              <a:t>A </a:t>
            </a:r>
            <a:r>
              <a:rPr lang="en-US" altLang="en-US" sz="2400" dirty="0" err="1"/>
              <a:t>bursty</a:t>
            </a:r>
            <a:r>
              <a:rPr lang="en-US" altLang="en-US" sz="2400" dirty="0"/>
              <a:t> topic is a transient topic that is intensively covered only in a certain time </a:t>
            </a:r>
            <a:r>
              <a:rPr lang="en-US" altLang="en-US" sz="2400" dirty="0" smtClean="0"/>
              <a:t>period</a:t>
            </a:r>
          </a:p>
          <a:p>
            <a:pPr lvl="1"/>
            <a:r>
              <a:rPr lang="en-US" altLang="en-US" sz="2400" dirty="0"/>
              <a:t>The timestamps of the </a:t>
            </a:r>
            <a:r>
              <a:rPr lang="en-US" altLang="en-US" sz="2400" dirty="0" err="1"/>
              <a:t>bursty</a:t>
            </a:r>
            <a:r>
              <a:rPr lang="en-US" altLang="en-US" sz="2400" dirty="0"/>
              <a:t> topics are generated from a Gaussian distribution</a:t>
            </a:r>
          </a:p>
          <a:p>
            <a:r>
              <a:rPr lang="en-US" altLang="en-US" sz="2400" dirty="0"/>
              <a:t>The document collection is modeled as a mixture of background topics, </a:t>
            </a:r>
            <a:r>
              <a:rPr lang="en-US" altLang="en-US" sz="2400" dirty="0" err="1"/>
              <a:t>bursty</a:t>
            </a:r>
            <a:r>
              <a:rPr lang="en-US" altLang="en-US" sz="2400" dirty="0"/>
              <a:t> topics and periodic </a:t>
            </a:r>
            <a:r>
              <a:rPr lang="en-US" altLang="en-US" sz="2400" dirty="0" smtClean="0"/>
              <a:t>topics</a:t>
            </a:r>
            <a:endParaRPr lang="en-US" altLang="en-US" sz="2400" dirty="0"/>
          </a:p>
        </p:txBody>
      </p:sp>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8801" y="3138618"/>
            <a:ext cx="5029200"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003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Generative Process of LPTA</a:t>
            </a:r>
            <a:endParaRPr lang="en-US" dirty="0">
              <a:solidFill>
                <a:prstClr val="black"/>
              </a:solidFill>
            </a:endParaRPr>
          </a:p>
        </p:txBody>
      </p:sp>
      <p:sp>
        <p:nvSpPr>
          <p:cNvPr id="3" name="Content Placeholder 2"/>
          <p:cNvSpPr>
            <a:spLocks noGrp="1"/>
          </p:cNvSpPr>
          <p:nvPr>
            <p:ph idx="1"/>
          </p:nvPr>
        </p:nvSpPr>
        <p:spPr>
          <a:xfrm>
            <a:off x="727630" y="1155519"/>
            <a:ext cx="9987995" cy="5427753"/>
          </a:xfrm>
        </p:spPr>
        <p:txBody>
          <a:bodyPr/>
          <a:lstStyle/>
          <a:p>
            <a:pPr>
              <a:spcAft>
                <a:spcPts val="1200"/>
              </a:spcAft>
            </a:pPr>
            <a:r>
              <a:rPr lang="en-US" altLang="en-US" sz="2400" dirty="0" smtClean="0"/>
              <a:t>For </a:t>
            </a:r>
            <a:r>
              <a:rPr lang="en-US" altLang="en-US" sz="2400" dirty="0"/>
              <a:t>each word in document d from collection D:</a:t>
            </a:r>
          </a:p>
          <a:p>
            <a:pPr lvl="1">
              <a:spcAft>
                <a:spcPts val="1200"/>
              </a:spcAft>
            </a:pPr>
            <a:r>
              <a:rPr lang="en-US" altLang="en-US" sz="2400" dirty="0" smtClean="0"/>
              <a:t>Sample </a:t>
            </a:r>
            <a:r>
              <a:rPr lang="en-US" altLang="en-US" sz="2400" dirty="0"/>
              <a:t>a topic z from multinomial </a:t>
            </a:r>
          </a:p>
          <a:p>
            <a:pPr lvl="2">
              <a:spcAft>
                <a:spcPts val="1200"/>
              </a:spcAft>
            </a:pPr>
            <a:r>
              <a:rPr lang="en-US" altLang="en-US" sz="2400" dirty="0"/>
              <a:t>(a) If z is a background topic, sample time t from a uniform distribution [</a:t>
            </a:r>
            <a:r>
              <a:rPr lang="en-US" altLang="en-US" sz="2400" dirty="0" err="1"/>
              <a:t>t</a:t>
            </a:r>
            <a:r>
              <a:rPr lang="en-US" altLang="en-US" sz="2400" baseline="-25000" dirty="0" err="1"/>
              <a:t>start</a:t>
            </a:r>
            <a:r>
              <a:rPr lang="en-US" altLang="en-US" sz="2400" baseline="-25000" dirty="0"/>
              <a:t> </a:t>
            </a:r>
            <a:r>
              <a:rPr lang="en-US" altLang="en-US" sz="2400" dirty="0"/>
              <a:t>, t</a:t>
            </a:r>
            <a:r>
              <a:rPr lang="en-US" altLang="en-US" sz="2400" baseline="-25000" dirty="0"/>
              <a:t>end</a:t>
            </a:r>
            <a:r>
              <a:rPr lang="en-US" altLang="en-US" sz="2400" dirty="0"/>
              <a:t>], where </a:t>
            </a:r>
            <a:r>
              <a:rPr lang="en-US" altLang="en-US" sz="2400" dirty="0" err="1"/>
              <a:t>t</a:t>
            </a:r>
            <a:r>
              <a:rPr lang="en-US" altLang="en-US" sz="2400" baseline="-25000" dirty="0" err="1"/>
              <a:t>start</a:t>
            </a:r>
            <a:r>
              <a:rPr lang="en-US" altLang="en-US" sz="2400" dirty="0"/>
              <a:t> and t</a:t>
            </a:r>
            <a:r>
              <a:rPr lang="en-US" altLang="en-US" sz="2400" baseline="-25000" dirty="0"/>
              <a:t>end</a:t>
            </a:r>
            <a:r>
              <a:rPr lang="en-US" altLang="en-US" sz="2400" dirty="0"/>
              <a:t> are the start time and end time of the document collection</a:t>
            </a:r>
          </a:p>
          <a:p>
            <a:pPr lvl="2">
              <a:spcAft>
                <a:spcPts val="1200"/>
              </a:spcAft>
            </a:pPr>
            <a:r>
              <a:rPr lang="en-US" altLang="en-US" sz="2400" dirty="0"/>
              <a:t>(b) If z is a </a:t>
            </a:r>
            <a:r>
              <a:rPr lang="en-US" altLang="en-US" sz="2400" dirty="0" err="1"/>
              <a:t>bursty</a:t>
            </a:r>
            <a:r>
              <a:rPr lang="en-US" altLang="en-US" sz="2400" dirty="0"/>
              <a:t> topic, sample time t from </a:t>
            </a:r>
            <a:endParaRPr lang="en-US" altLang="en-US" sz="2400" baseline="-25000" dirty="0"/>
          </a:p>
          <a:p>
            <a:pPr lvl="2">
              <a:spcAft>
                <a:spcPts val="1200"/>
              </a:spcAft>
            </a:pPr>
            <a:r>
              <a:rPr lang="en-US" altLang="en-US" sz="2400" dirty="0"/>
              <a:t>(c) If z is a periodic topic, sample period k of document d from a uniform distribution. Sample time t from                             </a:t>
            </a:r>
            <a:r>
              <a:rPr lang="en-US" altLang="en-US" sz="2400" dirty="0" smtClean="0"/>
              <a:t>where </a:t>
            </a:r>
            <a:r>
              <a:rPr lang="en-US" altLang="en-US" sz="2400" dirty="0"/>
              <a:t>T is periodic interval</a:t>
            </a:r>
          </a:p>
          <a:p>
            <a:pPr lvl="1">
              <a:spcAft>
                <a:spcPts val="1200"/>
              </a:spcAft>
            </a:pPr>
            <a:r>
              <a:rPr lang="en-US" altLang="en-US" sz="2400" dirty="0" smtClean="0"/>
              <a:t>Sample </a:t>
            </a:r>
            <a:r>
              <a:rPr lang="en-US" altLang="en-US" sz="2400" dirty="0"/>
              <a:t>a word w from multinomial </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230570488"/>
              </p:ext>
            </p:extLst>
          </p:nvPr>
        </p:nvGraphicFramePr>
        <p:xfrm>
          <a:off x="6972301" y="3713390"/>
          <a:ext cx="1219200" cy="390525"/>
        </p:xfrm>
        <a:graphic>
          <a:graphicData uri="http://schemas.openxmlformats.org/presentationml/2006/ole">
            <mc:AlternateContent xmlns:mc="http://schemas.openxmlformats.org/markup-compatibility/2006">
              <mc:Choice xmlns:v="urn:schemas-microsoft-com:vml" Requires="v">
                <p:oleObj spid="_x0000_s69880" name="Equation" r:id="rId4" imgW="660400" imgH="228600" progId="Equation.3">
                  <p:embed/>
                </p:oleObj>
              </mc:Choice>
              <mc:Fallback>
                <p:oleObj name="Equation" r:id="rId4" imgW="6604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2301" y="3713390"/>
                        <a:ext cx="1219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299714448"/>
              </p:ext>
            </p:extLst>
          </p:nvPr>
        </p:nvGraphicFramePr>
        <p:xfrm>
          <a:off x="5810251" y="1714501"/>
          <a:ext cx="373063" cy="506413"/>
        </p:xfrm>
        <a:graphic>
          <a:graphicData uri="http://schemas.openxmlformats.org/presentationml/2006/ole">
            <mc:AlternateContent xmlns:mc="http://schemas.openxmlformats.org/markup-compatibility/2006">
              <mc:Choice xmlns:v="urn:schemas-microsoft-com:vml" Requires="v">
                <p:oleObj spid="_x0000_s69881" name="Equation" r:id="rId6" imgW="177646" imgH="228402" progId="Equation.3">
                  <p:embed/>
                </p:oleObj>
              </mc:Choice>
              <mc:Fallback>
                <p:oleObj name="Equation" r:id="rId6" imgW="177646" imgH="22840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0251" y="1714501"/>
                        <a:ext cx="3730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947008650"/>
              </p:ext>
            </p:extLst>
          </p:nvPr>
        </p:nvGraphicFramePr>
        <p:xfrm>
          <a:off x="5712103" y="4668384"/>
          <a:ext cx="1804988" cy="390525"/>
        </p:xfrm>
        <a:graphic>
          <a:graphicData uri="http://schemas.openxmlformats.org/presentationml/2006/ole">
            <mc:AlternateContent xmlns:mc="http://schemas.openxmlformats.org/markup-compatibility/2006">
              <mc:Choice xmlns:v="urn:schemas-microsoft-com:vml" Requires="v">
                <p:oleObj spid="_x0000_s69882" name="Equation" r:id="rId8" imgW="977900" imgH="228600" progId="Equation.3">
                  <p:embed/>
                </p:oleObj>
              </mc:Choice>
              <mc:Fallback>
                <p:oleObj name="Equation" r:id="rId8" imgW="9779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2103" y="4668384"/>
                        <a:ext cx="18049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3275195063"/>
              </p:ext>
            </p:extLst>
          </p:nvPr>
        </p:nvGraphicFramePr>
        <p:xfrm>
          <a:off x="5960382" y="5623379"/>
          <a:ext cx="246063" cy="431800"/>
        </p:xfrm>
        <a:graphic>
          <a:graphicData uri="http://schemas.openxmlformats.org/presentationml/2006/ole">
            <mc:AlternateContent xmlns:mc="http://schemas.openxmlformats.org/markup-compatibility/2006">
              <mc:Choice xmlns:v="urn:schemas-microsoft-com:vml" Requires="v">
                <p:oleObj spid="_x0000_s69883" name="Equation" r:id="rId10" imgW="164885" imgH="215619" progId="Equation.3">
                  <p:embed/>
                </p:oleObj>
              </mc:Choice>
              <mc:Fallback>
                <p:oleObj name="Equation" r:id="rId10" imgW="164885" imgH="21561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0382" y="5623379"/>
                        <a:ext cx="246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98068278"/>
              </p:ext>
            </p:extLst>
          </p:nvPr>
        </p:nvGraphicFramePr>
        <p:xfrm>
          <a:off x="6343651" y="1790701"/>
          <a:ext cx="1681163" cy="403225"/>
        </p:xfrm>
        <a:graphic>
          <a:graphicData uri="http://schemas.openxmlformats.org/presentationml/2006/ole">
            <mc:AlternateContent xmlns:mc="http://schemas.openxmlformats.org/markup-compatibility/2006">
              <mc:Choice xmlns:v="urn:schemas-microsoft-com:vml" Requires="v">
                <p:oleObj spid="_x0000_s69884" name="Equation" r:id="rId12" imgW="977476" imgH="215806" progId="Equation.3">
                  <p:embed/>
                </p:oleObj>
              </mc:Choice>
              <mc:Fallback>
                <p:oleObj name="Equation" r:id="rId12" imgW="977476" imgH="21580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43651" y="1790701"/>
                        <a:ext cx="1681163"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1207097299"/>
              </p:ext>
            </p:extLst>
          </p:nvPr>
        </p:nvGraphicFramePr>
        <p:xfrm>
          <a:off x="6362701" y="5623379"/>
          <a:ext cx="1828800" cy="430213"/>
        </p:xfrm>
        <a:graphic>
          <a:graphicData uri="http://schemas.openxmlformats.org/presentationml/2006/ole">
            <mc:AlternateContent xmlns:mc="http://schemas.openxmlformats.org/markup-compatibility/2006">
              <mc:Choice xmlns:v="urn:schemas-microsoft-com:vml" Requires="v">
                <p:oleObj spid="_x0000_s69885" name="Equation" r:id="rId14" imgW="1054100" imgH="228600" progId="Equation.3">
                  <p:embed/>
                </p:oleObj>
              </mc:Choice>
              <mc:Fallback>
                <p:oleObj name="Equation" r:id="rId14" imgW="10541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2701" y="5623379"/>
                        <a:ext cx="18288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772682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8" y="75416"/>
            <a:ext cx="12126012" cy="1099272"/>
          </a:xfrm>
        </p:spPr>
        <p:txBody>
          <a:bodyPr>
            <a:noAutofit/>
          </a:bodyPr>
          <a:lstStyle/>
          <a:p>
            <a:pPr>
              <a:spcBef>
                <a:spcPts val="1200"/>
              </a:spcBef>
              <a:spcAft>
                <a:spcPts val="600"/>
              </a:spcAft>
            </a:pPr>
            <a:r>
              <a:rPr lang="en-US" altLang="en-US" dirty="0"/>
              <a:t>Introduction:  Integrated Mining of Spatial, Temporal and Text Data</a:t>
            </a:r>
          </a:p>
        </p:txBody>
      </p:sp>
      <p:sp>
        <p:nvSpPr>
          <p:cNvPr id="7" name="Up-Down Arrow 6"/>
          <p:cNvSpPr/>
          <p:nvPr/>
        </p:nvSpPr>
        <p:spPr bwMode="auto">
          <a:xfrm rot="2701360">
            <a:off x="4166519" y="1439919"/>
            <a:ext cx="484187" cy="3971418"/>
          </a:xfrm>
          <a:prstGeom prst="upDownArrow">
            <a:avLst/>
          </a:prstGeom>
          <a:solidFill>
            <a:schemeClr val="accent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defTabSz="914400" eaLnBrk="1" fontAlgn="base" hangingPunct="1">
              <a:spcBef>
                <a:spcPct val="0"/>
              </a:spcBef>
              <a:spcAft>
                <a:spcPct val="0"/>
              </a:spcAft>
              <a:defRPr/>
            </a:pPr>
            <a:endParaRPr lang="en-US" altLang="en-US">
              <a:solidFill>
                <a:srgbClr val="FFFFFF"/>
              </a:solidFill>
              <a:effectLst>
                <a:outerShdw blurRad="38100" dist="38100" dir="2700000" algn="tl">
                  <a:srgbClr val="000000"/>
                </a:outerShdw>
              </a:effectLst>
            </a:endParaRPr>
          </a:p>
        </p:txBody>
      </p:sp>
      <p:sp>
        <p:nvSpPr>
          <p:cNvPr id="8" name="Up-Down Arrow 7"/>
          <p:cNvSpPr/>
          <p:nvPr/>
        </p:nvSpPr>
        <p:spPr bwMode="auto">
          <a:xfrm rot="19241711">
            <a:off x="7419285" y="1512606"/>
            <a:ext cx="484187" cy="3720116"/>
          </a:xfrm>
          <a:prstGeom prst="upDownArrow">
            <a:avLst/>
          </a:prstGeom>
          <a:solidFill>
            <a:schemeClr val="accent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defTabSz="914400" eaLnBrk="1" fontAlgn="base" hangingPunct="1">
              <a:spcBef>
                <a:spcPct val="0"/>
              </a:spcBef>
              <a:spcAft>
                <a:spcPct val="0"/>
              </a:spcAft>
              <a:defRPr/>
            </a:pPr>
            <a:endParaRPr lang="en-US" altLang="en-US">
              <a:solidFill>
                <a:srgbClr val="000000"/>
              </a:solidFill>
            </a:endParaRPr>
          </a:p>
        </p:txBody>
      </p:sp>
      <p:sp>
        <p:nvSpPr>
          <p:cNvPr id="9" name="TextBox 5"/>
          <p:cNvSpPr txBox="1">
            <a:spLocks noChangeArrowheads="1"/>
          </p:cNvSpPr>
          <p:nvPr/>
        </p:nvSpPr>
        <p:spPr bwMode="auto">
          <a:xfrm>
            <a:off x="5458119" y="1275911"/>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3200" b="1" i="1" dirty="0">
                <a:solidFill>
                  <a:srgbClr val="000000"/>
                </a:solidFill>
                <a:latin typeface="+mn-lt"/>
              </a:rPr>
              <a:t>Link</a:t>
            </a:r>
          </a:p>
        </p:txBody>
      </p:sp>
      <p:sp>
        <p:nvSpPr>
          <p:cNvPr id="10" name="TextBox 6"/>
          <p:cNvSpPr txBox="1">
            <a:spLocks noChangeArrowheads="1"/>
          </p:cNvSpPr>
          <p:nvPr/>
        </p:nvSpPr>
        <p:spPr bwMode="auto">
          <a:xfrm>
            <a:off x="5458119" y="3355601"/>
            <a:ext cx="121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3200" b="1" i="1" dirty="0">
                <a:solidFill>
                  <a:srgbClr val="000000"/>
                </a:solidFill>
                <a:latin typeface="+mn-lt"/>
              </a:rPr>
              <a:t>Text</a:t>
            </a:r>
          </a:p>
        </p:txBody>
      </p:sp>
      <p:sp>
        <p:nvSpPr>
          <p:cNvPr id="11" name="TextBox 7"/>
          <p:cNvSpPr txBox="1">
            <a:spLocks noChangeArrowheads="1"/>
          </p:cNvSpPr>
          <p:nvPr/>
        </p:nvSpPr>
        <p:spPr bwMode="auto">
          <a:xfrm>
            <a:off x="1575235" y="4709738"/>
            <a:ext cx="289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3200" b="1" i="1" dirty="0">
                <a:solidFill>
                  <a:srgbClr val="000000"/>
                </a:solidFill>
                <a:latin typeface="+mn-lt"/>
              </a:rPr>
              <a:t>Spatial Data</a:t>
            </a:r>
          </a:p>
        </p:txBody>
      </p:sp>
      <p:sp>
        <p:nvSpPr>
          <p:cNvPr id="12" name="Rectangle 26"/>
          <p:cNvSpPr>
            <a:spLocks noChangeArrowheads="1"/>
          </p:cNvSpPr>
          <p:nvPr/>
        </p:nvSpPr>
        <p:spPr bwMode="auto">
          <a:xfrm>
            <a:off x="7363119" y="4760538"/>
            <a:ext cx="27058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3200" b="1" i="1" dirty="0">
                <a:solidFill>
                  <a:srgbClr val="000000"/>
                </a:solidFill>
                <a:latin typeface="+mn-lt"/>
              </a:rPr>
              <a:t>Temporal Data</a:t>
            </a:r>
            <a:endParaRPr lang="en-US" altLang="en-US" sz="3200" dirty="0">
              <a:solidFill>
                <a:srgbClr val="000000"/>
              </a:solidFill>
              <a:latin typeface="+mn-lt"/>
            </a:endParaRPr>
          </a:p>
        </p:txBody>
      </p:sp>
      <p:sp>
        <p:nvSpPr>
          <p:cNvPr id="13" name="Up-Down Arrow 12"/>
          <p:cNvSpPr/>
          <p:nvPr/>
        </p:nvSpPr>
        <p:spPr>
          <a:xfrm>
            <a:off x="5839119" y="1860112"/>
            <a:ext cx="381000" cy="16449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4" name="Left-Right Arrow 13"/>
          <p:cNvSpPr/>
          <p:nvPr/>
        </p:nvSpPr>
        <p:spPr>
          <a:xfrm>
            <a:off x="4696119" y="4836738"/>
            <a:ext cx="259080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5" name="Up-Down Arrow 14"/>
          <p:cNvSpPr/>
          <p:nvPr/>
        </p:nvSpPr>
        <p:spPr>
          <a:xfrm rot="3523722">
            <a:off x="4521961" y="3292564"/>
            <a:ext cx="381000" cy="17529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6" name="Up-Down Arrow 15"/>
          <p:cNvSpPr/>
          <p:nvPr/>
        </p:nvSpPr>
        <p:spPr>
          <a:xfrm rot="7568789">
            <a:off x="7147496" y="3388976"/>
            <a:ext cx="430212" cy="18810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7" name="Rectangle 33"/>
          <p:cNvSpPr>
            <a:spLocks noChangeArrowheads="1"/>
          </p:cNvSpPr>
          <p:nvPr/>
        </p:nvSpPr>
        <p:spPr bwMode="auto">
          <a:xfrm>
            <a:off x="4696118" y="2364449"/>
            <a:ext cx="2590801" cy="707886"/>
          </a:xfrm>
          <a:prstGeom prst="rect">
            <a:avLst/>
          </a:prstGeom>
          <a:solidFill>
            <a:srgbClr val="92D05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a:solidFill>
                  <a:srgbClr val="002060"/>
                </a:solidFill>
                <a:latin typeface="+mn-lt"/>
              </a:rPr>
              <a:t>Text-Rich Information Network Analysis</a:t>
            </a:r>
          </a:p>
        </p:txBody>
      </p:sp>
      <p:sp>
        <p:nvSpPr>
          <p:cNvPr id="18" name="Rectangle 34"/>
          <p:cNvSpPr>
            <a:spLocks noChangeArrowheads="1"/>
          </p:cNvSpPr>
          <p:nvPr/>
        </p:nvSpPr>
        <p:spPr bwMode="auto">
          <a:xfrm>
            <a:off x="2585562" y="3968971"/>
            <a:ext cx="3863418" cy="400110"/>
          </a:xfrm>
          <a:prstGeom prst="rect">
            <a:avLst/>
          </a:prstGeom>
          <a:solidFill>
            <a:srgbClr val="92D05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a:solidFill>
                  <a:srgbClr val="002060"/>
                </a:solidFill>
                <a:latin typeface="+mn-lt"/>
                <a:ea typeface="Tahoma" panose="020B0604030504040204" pitchFamily="34" charset="0"/>
                <a:cs typeface="Tahoma" panose="020B0604030504040204" pitchFamily="34" charset="0"/>
              </a:rPr>
              <a:t>Latent Geographical Topic Analysis</a:t>
            </a:r>
          </a:p>
        </p:txBody>
      </p:sp>
      <p:sp>
        <p:nvSpPr>
          <p:cNvPr id="19" name="Rectangle 35"/>
          <p:cNvSpPr>
            <a:spLocks noChangeArrowheads="1"/>
          </p:cNvSpPr>
          <p:nvPr/>
        </p:nvSpPr>
        <p:spPr bwMode="auto">
          <a:xfrm>
            <a:off x="5273157" y="4394184"/>
            <a:ext cx="3299381" cy="400110"/>
          </a:xfrm>
          <a:prstGeom prst="rect">
            <a:avLst/>
          </a:prstGeom>
          <a:solidFill>
            <a:srgbClr val="92D05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a:solidFill>
                  <a:srgbClr val="002060"/>
                </a:solidFill>
                <a:latin typeface="+mn-lt"/>
              </a:rPr>
              <a:t>Latent Periodic Topic Analysis</a:t>
            </a:r>
          </a:p>
        </p:txBody>
      </p:sp>
      <p:sp>
        <p:nvSpPr>
          <p:cNvPr id="20" name="Rectangle 36"/>
          <p:cNvSpPr>
            <a:spLocks noChangeArrowheads="1"/>
          </p:cNvSpPr>
          <p:nvPr/>
        </p:nvSpPr>
        <p:spPr bwMode="auto">
          <a:xfrm>
            <a:off x="4956843" y="5372994"/>
            <a:ext cx="2154687" cy="400110"/>
          </a:xfrm>
          <a:prstGeom prst="rect">
            <a:avLst/>
          </a:prstGeom>
          <a:solidFill>
            <a:srgbClr val="FFC00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smtClean="0">
                <a:solidFill>
                  <a:srgbClr val="002060"/>
                </a:solidFill>
                <a:latin typeface="+mn-lt"/>
              </a:rPr>
              <a:t>Trajectory Mining</a:t>
            </a:r>
            <a:endParaRPr lang="en-US" altLang="en-US" sz="2000" b="1" dirty="0">
              <a:solidFill>
                <a:srgbClr val="002060"/>
              </a:solidFill>
              <a:latin typeface="+mn-lt"/>
            </a:endParaRPr>
          </a:p>
        </p:txBody>
      </p:sp>
      <p:sp>
        <p:nvSpPr>
          <p:cNvPr id="21" name="Rectangle 36"/>
          <p:cNvSpPr>
            <a:spLocks noChangeArrowheads="1"/>
          </p:cNvSpPr>
          <p:nvPr/>
        </p:nvSpPr>
        <p:spPr bwMode="auto">
          <a:xfrm>
            <a:off x="1944430" y="5449171"/>
            <a:ext cx="2390488" cy="400110"/>
          </a:xfrm>
          <a:prstGeom prst="rect">
            <a:avLst/>
          </a:prstGeom>
          <a:solidFill>
            <a:srgbClr val="FFFF0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smtClean="0">
                <a:solidFill>
                  <a:srgbClr val="002060"/>
                </a:solidFill>
                <a:latin typeface="+mn-lt"/>
              </a:rPr>
              <a:t>Spatial Data Mining</a:t>
            </a:r>
            <a:endParaRPr lang="en-US" altLang="en-US" sz="2000" b="1" dirty="0">
              <a:solidFill>
                <a:srgbClr val="002060"/>
              </a:solidFill>
              <a:latin typeface="+mn-lt"/>
            </a:endParaRPr>
          </a:p>
        </p:txBody>
      </p:sp>
      <p:sp>
        <p:nvSpPr>
          <p:cNvPr id="22" name="Rectangle 36"/>
          <p:cNvSpPr>
            <a:spLocks noChangeArrowheads="1"/>
          </p:cNvSpPr>
          <p:nvPr/>
        </p:nvSpPr>
        <p:spPr bwMode="auto">
          <a:xfrm>
            <a:off x="7985044" y="5295283"/>
            <a:ext cx="2390488" cy="707886"/>
          </a:xfrm>
          <a:prstGeom prst="rect">
            <a:avLst/>
          </a:prstGeom>
          <a:solidFill>
            <a:srgbClr val="FFFF00"/>
          </a:solidFill>
          <a:ln>
            <a:noFill/>
          </a:ln>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2000" b="1" dirty="0" smtClean="0">
                <a:solidFill>
                  <a:srgbClr val="002060"/>
                </a:solidFill>
                <a:latin typeface="+mn-lt"/>
              </a:rPr>
              <a:t>Time-Series Analysis</a:t>
            </a:r>
          </a:p>
          <a:p>
            <a:pPr algn="ctr" defTabSz="914400" eaLnBrk="1" fontAlgn="base" hangingPunct="1">
              <a:spcBef>
                <a:spcPct val="0"/>
              </a:spcBef>
              <a:spcAft>
                <a:spcPct val="0"/>
              </a:spcAft>
              <a:buClrTx/>
              <a:buSzTx/>
              <a:buNone/>
            </a:pPr>
            <a:r>
              <a:rPr lang="en-US" altLang="en-US" sz="2000" b="1" dirty="0">
                <a:solidFill>
                  <a:srgbClr val="002060"/>
                </a:solidFill>
              </a:rPr>
              <a:t>Periodicity </a:t>
            </a:r>
            <a:r>
              <a:rPr lang="en-US" altLang="en-US" sz="2000" b="1" dirty="0" smtClean="0">
                <a:solidFill>
                  <a:srgbClr val="002060"/>
                </a:solidFill>
              </a:rPr>
              <a:t>Mining</a:t>
            </a:r>
            <a:endParaRPr lang="en-US" altLang="en-US" sz="2000" b="1" dirty="0">
              <a:solidFill>
                <a:srgbClr val="002060"/>
              </a:solidFill>
            </a:endParaRPr>
          </a:p>
        </p:txBody>
      </p:sp>
    </p:spTree>
    <p:extLst>
      <p:ext uri="{BB962C8B-B14F-4D97-AF65-F5344CB8AC3E}">
        <p14:creationId xmlns:p14="http://schemas.microsoft.com/office/powerpoint/2010/main" val="1331274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Log-likelihood of Document Collection</a:t>
            </a:r>
            <a:endParaRPr lang="en-US" dirty="0">
              <a:solidFill>
                <a:prstClr val="black"/>
              </a:solidFill>
            </a:endParaRPr>
          </a:p>
        </p:txBody>
      </p:sp>
      <p:sp>
        <p:nvSpPr>
          <p:cNvPr id="3" name="Content Placeholder 2"/>
          <p:cNvSpPr>
            <a:spLocks noGrp="1"/>
          </p:cNvSpPr>
          <p:nvPr>
            <p:ph idx="1"/>
          </p:nvPr>
        </p:nvSpPr>
        <p:spPr>
          <a:xfrm>
            <a:off x="714374" y="1163547"/>
            <a:ext cx="10448925" cy="5694453"/>
          </a:xfrm>
        </p:spPr>
        <p:txBody>
          <a:bodyPr/>
          <a:lstStyle/>
          <a:p>
            <a:r>
              <a:rPr lang="en-US" altLang="en-US" sz="2400" dirty="0" smtClean="0"/>
              <a:t>Given </a:t>
            </a:r>
            <a:r>
              <a:rPr lang="en-US" altLang="en-US" sz="2400" dirty="0"/>
              <a:t>the data collection                       where </a:t>
            </a:r>
            <a:r>
              <a:rPr lang="en-US" altLang="en-US" sz="2400" dirty="0" err="1"/>
              <a:t>w</a:t>
            </a:r>
            <a:r>
              <a:rPr lang="en-US" altLang="en-US" sz="2400" baseline="-25000" dirty="0" err="1"/>
              <a:t>d</a:t>
            </a:r>
            <a:r>
              <a:rPr lang="en-US" altLang="en-US" sz="2400" dirty="0"/>
              <a:t> is the word set in document d and t</a:t>
            </a:r>
            <a:r>
              <a:rPr lang="en-US" altLang="en-US" sz="2400" baseline="-25000" dirty="0"/>
              <a:t>d</a:t>
            </a:r>
            <a:r>
              <a:rPr lang="en-US" altLang="en-US" sz="2400" dirty="0"/>
              <a:t> is the timestamp of document d, the log-likelihood of the collection given </a:t>
            </a:r>
          </a:p>
          <a:p>
            <a:pPr>
              <a:buNone/>
            </a:pPr>
            <a:r>
              <a:rPr lang="en-US" altLang="en-US" sz="2400" dirty="0"/>
              <a:t>     </a:t>
            </a:r>
            <a:r>
              <a:rPr lang="en-US" altLang="en-US" sz="2400" dirty="0" smtClean="0"/>
              <a:t>  is </a:t>
            </a:r>
            <a:r>
              <a:rPr lang="en-US" altLang="en-US" sz="2400" dirty="0"/>
              <a:t>as follows</a:t>
            </a:r>
          </a:p>
          <a:p>
            <a:pPr>
              <a:buNone/>
            </a:pPr>
            <a:endParaRPr lang="en-US" altLang="en-US" sz="2400" dirty="0"/>
          </a:p>
          <a:p>
            <a:pPr>
              <a:buNone/>
            </a:pPr>
            <a:endParaRPr lang="en-US" altLang="en-US" sz="2400" dirty="0"/>
          </a:p>
          <a:p>
            <a:pPr>
              <a:buNone/>
            </a:pPr>
            <a:endParaRPr lang="en-US" altLang="en-US" sz="2400" dirty="0"/>
          </a:p>
          <a:p>
            <a:pPr>
              <a:spcBef>
                <a:spcPts val="1200"/>
              </a:spcBef>
            </a:pPr>
            <a:r>
              <a:rPr lang="en-US" altLang="en-US" sz="2400" dirty="0"/>
              <a:t>If topic z is a background topic, </a:t>
            </a:r>
          </a:p>
          <a:p>
            <a:pPr>
              <a:spcBef>
                <a:spcPts val="1200"/>
              </a:spcBef>
            </a:pPr>
            <a:endParaRPr lang="en-US" altLang="en-US" sz="2400" dirty="0"/>
          </a:p>
          <a:p>
            <a:pPr>
              <a:spcBef>
                <a:spcPts val="1200"/>
              </a:spcBef>
            </a:pPr>
            <a:r>
              <a:rPr lang="en-US" altLang="en-US" sz="2400" dirty="0"/>
              <a:t>If topic z is a </a:t>
            </a:r>
            <a:r>
              <a:rPr lang="en-US" altLang="en-US" sz="2400" dirty="0" err="1"/>
              <a:t>bursty</a:t>
            </a:r>
            <a:r>
              <a:rPr lang="en-US" altLang="en-US" sz="2400" dirty="0"/>
              <a:t> topic,</a:t>
            </a:r>
          </a:p>
          <a:p>
            <a:pPr>
              <a:spcBef>
                <a:spcPts val="1200"/>
              </a:spcBef>
            </a:pPr>
            <a:endParaRPr lang="en-US" altLang="en-US" sz="2400" dirty="0"/>
          </a:p>
          <a:p>
            <a:pPr>
              <a:spcBef>
                <a:spcPts val="1200"/>
              </a:spcBef>
            </a:pPr>
            <a:r>
              <a:rPr lang="en-US" altLang="en-US" sz="2400" dirty="0"/>
              <a:t>If topic z is a periodic topic, </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67424902"/>
              </p:ext>
            </p:extLst>
          </p:nvPr>
        </p:nvGraphicFramePr>
        <p:xfrm>
          <a:off x="4424708" y="1173834"/>
          <a:ext cx="1447800" cy="457200"/>
        </p:xfrm>
        <a:graphic>
          <a:graphicData uri="http://schemas.openxmlformats.org/presentationml/2006/ole">
            <mc:AlternateContent xmlns:mc="http://schemas.openxmlformats.org/markup-compatibility/2006">
              <mc:Choice xmlns:v="urn:schemas-microsoft-com:vml" Requires="v">
                <p:oleObj spid="_x0000_s70938" name="Equation" r:id="rId4" imgW="812447" imgH="228501" progId="Equation.3">
                  <p:embed/>
                </p:oleObj>
              </mc:Choice>
              <mc:Fallback>
                <p:oleObj name="Equation" r:id="rId4" imgW="812447"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708" y="1173834"/>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1271231548"/>
              </p:ext>
            </p:extLst>
          </p:nvPr>
        </p:nvGraphicFramePr>
        <p:xfrm>
          <a:off x="2100038" y="1964147"/>
          <a:ext cx="1752600" cy="374650"/>
        </p:xfrm>
        <a:graphic>
          <a:graphicData uri="http://schemas.openxmlformats.org/presentationml/2006/ole">
            <mc:AlternateContent xmlns:mc="http://schemas.openxmlformats.org/markup-compatibility/2006">
              <mc:Choice xmlns:v="urn:schemas-microsoft-com:vml" Requires="v">
                <p:oleObj spid="_x0000_s70939" name="Equation" r:id="rId6" imgW="952087" imgH="203112" progId="Equation.3">
                  <p:embed/>
                </p:oleObj>
              </mc:Choice>
              <mc:Fallback>
                <p:oleObj name="Equation" r:id="rId6" imgW="952087"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0038" y="1964147"/>
                        <a:ext cx="175260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612944349"/>
              </p:ext>
            </p:extLst>
          </p:nvPr>
        </p:nvGraphicFramePr>
        <p:xfrm>
          <a:off x="2195288" y="2817813"/>
          <a:ext cx="5005388" cy="628650"/>
        </p:xfrm>
        <a:graphic>
          <a:graphicData uri="http://schemas.openxmlformats.org/presentationml/2006/ole">
            <mc:AlternateContent xmlns:mc="http://schemas.openxmlformats.org/markup-compatibility/2006">
              <mc:Choice xmlns:v="urn:schemas-microsoft-com:vml" Requires="v">
                <p:oleObj spid="_x0000_s70940" name="Equation" r:id="rId8" imgW="2730500" imgH="342900" progId="Equation.3">
                  <p:embed/>
                </p:oleObj>
              </mc:Choice>
              <mc:Fallback>
                <p:oleObj name="Equation" r:id="rId8" imgW="2730500" imgH="3429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288" y="2817813"/>
                        <a:ext cx="50053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5"/>
          <p:cNvGraphicFramePr>
            <a:graphicFrameLocks noChangeAspect="1"/>
          </p:cNvGraphicFramePr>
          <p:nvPr>
            <p:extLst>
              <p:ext uri="{D42A27DB-BD31-4B8C-83A1-F6EECF244321}">
                <p14:modId xmlns:p14="http://schemas.microsoft.com/office/powerpoint/2010/main" val="1344637004"/>
              </p:ext>
            </p:extLst>
          </p:nvPr>
        </p:nvGraphicFramePr>
        <p:xfrm>
          <a:off x="2195288" y="3514046"/>
          <a:ext cx="6400800" cy="582612"/>
        </p:xfrm>
        <a:graphic>
          <a:graphicData uri="http://schemas.openxmlformats.org/presentationml/2006/ole">
            <mc:AlternateContent xmlns:mc="http://schemas.openxmlformats.org/markup-compatibility/2006">
              <mc:Choice xmlns:v="urn:schemas-microsoft-com:vml" Requires="v">
                <p:oleObj spid="_x0000_s70941" name="Equation" r:id="rId10" imgW="3771900" imgH="342900" progId="Equation.3">
                  <p:embed/>
                </p:oleObj>
              </mc:Choice>
              <mc:Fallback>
                <p:oleObj name="Equation" r:id="rId10" imgW="3771900" imgH="342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5288" y="3514046"/>
                        <a:ext cx="6400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888629653"/>
              </p:ext>
            </p:extLst>
          </p:nvPr>
        </p:nvGraphicFramePr>
        <p:xfrm>
          <a:off x="5525863" y="4127501"/>
          <a:ext cx="1828800" cy="661988"/>
        </p:xfrm>
        <a:graphic>
          <a:graphicData uri="http://schemas.openxmlformats.org/presentationml/2006/ole">
            <mc:AlternateContent xmlns:mc="http://schemas.openxmlformats.org/markup-compatibility/2006">
              <mc:Choice xmlns:v="urn:schemas-microsoft-com:vml" Requires="v">
                <p:oleObj spid="_x0000_s70942" name="Equation" r:id="rId12" imgW="1193800" imgH="431800" progId="Equation.3">
                  <p:embed/>
                </p:oleObj>
              </mc:Choice>
              <mc:Fallback>
                <p:oleObj name="Equation" r:id="rId12" imgW="1193800" imgH="431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25863" y="4127501"/>
                        <a:ext cx="18288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3668677135"/>
              </p:ext>
            </p:extLst>
          </p:nvPr>
        </p:nvGraphicFramePr>
        <p:xfrm>
          <a:off x="4685851" y="4974545"/>
          <a:ext cx="2373313" cy="798513"/>
        </p:xfrm>
        <a:graphic>
          <a:graphicData uri="http://schemas.openxmlformats.org/presentationml/2006/ole">
            <mc:AlternateContent xmlns:mc="http://schemas.openxmlformats.org/markup-compatibility/2006">
              <mc:Choice xmlns:v="urn:schemas-microsoft-com:vml" Requires="v">
                <p:oleObj spid="_x0000_s70943" name="Equation" r:id="rId14" imgW="1548728" imgH="520474" progId="Equation.3">
                  <p:embed/>
                </p:oleObj>
              </mc:Choice>
              <mc:Fallback>
                <p:oleObj name="Equation" r:id="rId14" imgW="1548728" imgH="520474"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85851" y="4974545"/>
                        <a:ext cx="237331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893573885"/>
              </p:ext>
            </p:extLst>
          </p:nvPr>
        </p:nvGraphicFramePr>
        <p:xfrm>
          <a:off x="4903563" y="5942166"/>
          <a:ext cx="3073400" cy="798513"/>
        </p:xfrm>
        <a:graphic>
          <a:graphicData uri="http://schemas.openxmlformats.org/presentationml/2006/ole">
            <mc:AlternateContent xmlns:mc="http://schemas.openxmlformats.org/markup-compatibility/2006">
              <mc:Choice xmlns:v="urn:schemas-microsoft-com:vml" Requires="v">
                <p:oleObj spid="_x0000_s70944" name="Equation" r:id="rId16" imgW="2006600" imgH="520700" progId="Equation.3">
                  <p:embed/>
                </p:oleObj>
              </mc:Choice>
              <mc:Fallback>
                <p:oleObj name="Equation" r:id="rId16" imgW="2006600" imgH="5207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03563" y="5942166"/>
                        <a:ext cx="3073400"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20460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Parameter Estimation</a:t>
            </a:r>
            <a:endParaRPr lang="en-US" dirty="0">
              <a:solidFill>
                <a:prstClr val="black"/>
              </a:solidFill>
            </a:endParaRPr>
          </a:p>
        </p:txBody>
      </p:sp>
      <p:sp>
        <p:nvSpPr>
          <p:cNvPr id="3" name="Content Placeholder 2"/>
          <p:cNvSpPr>
            <a:spLocks noGrp="1"/>
          </p:cNvSpPr>
          <p:nvPr>
            <p:ph idx="1"/>
          </p:nvPr>
        </p:nvSpPr>
        <p:spPr>
          <a:xfrm>
            <a:off x="518080" y="1163547"/>
            <a:ext cx="11311970" cy="5427753"/>
          </a:xfrm>
        </p:spPr>
        <p:txBody>
          <a:bodyPr/>
          <a:lstStyle/>
          <a:p>
            <a:r>
              <a:rPr lang="en-US" altLang="en-US" sz="2400" dirty="0" smtClean="0"/>
              <a:t>EM </a:t>
            </a:r>
            <a:r>
              <a:rPr lang="en-US" altLang="en-US" sz="2400" dirty="0"/>
              <a:t>(Expectation Maximization) algorithm</a:t>
            </a:r>
          </a:p>
          <a:p>
            <a:pPr lvl="1"/>
            <a:r>
              <a:rPr lang="en-US" altLang="en-US" sz="2400" dirty="0"/>
              <a:t>E-step</a:t>
            </a:r>
          </a:p>
          <a:p>
            <a:pPr>
              <a:buNone/>
            </a:pPr>
            <a:endParaRPr lang="en-US" altLang="en-US" sz="2400" dirty="0"/>
          </a:p>
          <a:p>
            <a:pPr lvl="1"/>
            <a:r>
              <a:rPr lang="en-US" altLang="en-US" sz="2400" dirty="0" smtClean="0"/>
              <a:t>M-step</a:t>
            </a:r>
          </a:p>
          <a:p>
            <a:endParaRPr lang="en-US" altLang="en-US" sz="2400" dirty="0" smtClean="0">
              <a:solidFill>
                <a:srgbClr val="000000"/>
              </a:solidFill>
            </a:endParaRPr>
          </a:p>
          <a:p>
            <a:r>
              <a:rPr lang="en-US" altLang="en-US" sz="2400" dirty="0" smtClean="0">
                <a:solidFill>
                  <a:srgbClr val="000000"/>
                </a:solidFill>
              </a:rPr>
              <a:t>For </a:t>
            </a:r>
            <a:r>
              <a:rPr lang="en-US" altLang="en-US" sz="2400" dirty="0" err="1">
                <a:solidFill>
                  <a:srgbClr val="000000"/>
                </a:solidFill>
              </a:rPr>
              <a:t>bursty</a:t>
            </a:r>
            <a:r>
              <a:rPr lang="en-US" altLang="en-US" sz="2400" dirty="0">
                <a:solidFill>
                  <a:srgbClr val="000000"/>
                </a:solidFill>
              </a:rPr>
              <a:t> topic </a:t>
            </a:r>
            <a:r>
              <a:rPr lang="en-US" altLang="en-US" sz="2400" dirty="0" smtClean="0">
                <a:solidFill>
                  <a:srgbClr val="000000"/>
                </a:solidFill>
              </a:rPr>
              <a:t>z</a:t>
            </a:r>
          </a:p>
          <a:p>
            <a:endParaRPr lang="en-US" altLang="en-US" sz="2400" dirty="0" smtClean="0">
              <a:solidFill>
                <a:srgbClr val="000000"/>
              </a:solidFill>
            </a:endParaRPr>
          </a:p>
          <a:p>
            <a:r>
              <a:rPr lang="en-US" altLang="en-US" sz="2400" dirty="0">
                <a:solidFill>
                  <a:srgbClr val="000000"/>
                </a:solidFill>
              </a:rPr>
              <a:t>For periodic topic z </a:t>
            </a:r>
            <a:endParaRPr lang="en-US" altLang="en-US" sz="2400" dirty="0" smtClean="0">
              <a:solidFill>
                <a:srgbClr val="000000"/>
              </a:solidFill>
            </a:endParaRPr>
          </a:p>
          <a:p>
            <a:endParaRPr lang="en-US" altLang="en-US" sz="2400" dirty="0">
              <a:solidFill>
                <a:srgbClr val="000000"/>
              </a:solidFill>
            </a:endParaRPr>
          </a:p>
          <a:p>
            <a:endParaRPr lang="en-US" altLang="en-US" sz="2400" dirty="0" smtClean="0">
              <a:solidFill>
                <a:srgbClr val="000000"/>
              </a:solidFill>
            </a:endParaRPr>
          </a:p>
          <a:p>
            <a:r>
              <a:rPr lang="en-US" altLang="en-US" sz="2400" dirty="0" smtClean="0">
                <a:solidFill>
                  <a:srgbClr val="000000"/>
                </a:solidFill>
              </a:rPr>
              <a:t>Complexity</a:t>
            </a:r>
            <a:r>
              <a:rPr lang="en-US" altLang="en-US" sz="2400" dirty="0">
                <a:solidFill>
                  <a:srgbClr val="000000"/>
                </a:solidFill>
              </a:rPr>
              <a:t>: O(</a:t>
            </a:r>
            <a:r>
              <a:rPr lang="en-US" altLang="en-US" sz="2400" i="1" dirty="0" err="1">
                <a:solidFill>
                  <a:srgbClr val="000000"/>
                </a:solidFill>
              </a:rPr>
              <a:t>iter</a:t>
            </a:r>
            <a:r>
              <a:rPr lang="en-US" altLang="en-US" sz="2400" dirty="0">
                <a:solidFill>
                  <a:srgbClr val="000000"/>
                </a:solidFill>
              </a:rPr>
              <a:t> K|W|) where </a:t>
            </a:r>
            <a:r>
              <a:rPr lang="en-US" altLang="en-US" sz="2400" i="1" dirty="0" err="1">
                <a:solidFill>
                  <a:srgbClr val="000000"/>
                </a:solidFill>
              </a:rPr>
              <a:t>iter</a:t>
            </a:r>
            <a:r>
              <a:rPr lang="en-US" altLang="en-US" sz="2400" dirty="0">
                <a:solidFill>
                  <a:srgbClr val="000000"/>
                </a:solidFill>
              </a:rPr>
              <a:t> is the number of the iterations in EM, K is the number of topics, |W| is the total count of the words in all the </a:t>
            </a:r>
            <a:r>
              <a:rPr lang="en-US" altLang="en-US" sz="2400" dirty="0" smtClean="0">
                <a:solidFill>
                  <a:srgbClr val="000000"/>
                </a:solidFill>
              </a:rPr>
              <a:t>documents</a:t>
            </a:r>
            <a:endParaRPr lang="en-US" altLang="en-US" sz="24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150" y="1636467"/>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532" y="2424112"/>
            <a:ext cx="3276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2424112"/>
            <a:ext cx="34290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389" y="4760392"/>
            <a:ext cx="36687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34113" y="4776267"/>
            <a:ext cx="45720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4529" y="3604173"/>
            <a:ext cx="2819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9925" y="3578773"/>
            <a:ext cx="37861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304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Experimental Datasets</a:t>
            </a:r>
            <a:endParaRPr lang="en-US" dirty="0">
              <a:solidFill>
                <a:prstClr val="black"/>
              </a:solidFill>
            </a:endParaRPr>
          </a:p>
        </p:txBody>
      </p:sp>
      <p:sp>
        <p:nvSpPr>
          <p:cNvPr id="3" name="Content Placeholder 2"/>
          <p:cNvSpPr>
            <a:spLocks noGrp="1"/>
          </p:cNvSpPr>
          <p:nvPr>
            <p:ph idx="1"/>
          </p:nvPr>
        </p:nvSpPr>
        <p:spPr>
          <a:xfrm>
            <a:off x="518080" y="1163547"/>
            <a:ext cx="11331020" cy="5542053"/>
          </a:xfrm>
        </p:spPr>
        <p:txBody>
          <a:bodyPr/>
          <a:lstStyle/>
          <a:p>
            <a:r>
              <a:rPr lang="en-US" altLang="en-US" sz="2000" dirty="0" smtClean="0"/>
              <a:t>Seminar</a:t>
            </a:r>
            <a:endParaRPr lang="en-US" altLang="en-US" sz="2000" dirty="0"/>
          </a:p>
          <a:p>
            <a:pPr lvl="1"/>
            <a:r>
              <a:rPr lang="en-US" altLang="en-US" sz="2000" dirty="0" smtClean="0"/>
              <a:t>Weekly </a:t>
            </a:r>
            <a:r>
              <a:rPr lang="en-US" altLang="en-US" sz="2000" dirty="0"/>
              <a:t>seminar announcements for one semester from six research groups </a:t>
            </a:r>
            <a:r>
              <a:rPr lang="en-US" altLang="en-US" sz="2000" dirty="0" smtClean="0"/>
              <a:t>@CS, UIUC</a:t>
            </a:r>
            <a:endParaRPr lang="en-US" altLang="en-US" sz="2000" dirty="0"/>
          </a:p>
          <a:p>
            <a:pPr lvl="1"/>
            <a:r>
              <a:rPr lang="en-US" altLang="en-US" sz="2000" dirty="0"/>
              <a:t>61 documents and 901 unique words</a:t>
            </a:r>
          </a:p>
          <a:p>
            <a:pPr lvl="1"/>
            <a:r>
              <a:rPr lang="en-US" altLang="en-US" sz="2000" dirty="0"/>
              <a:t>Set periodic interval T as 1 week</a:t>
            </a:r>
          </a:p>
          <a:p>
            <a:r>
              <a:rPr lang="en-US" altLang="en-US" sz="2000" dirty="0"/>
              <a:t>DBLP (Computer Science Digital Bibliography)</a:t>
            </a:r>
          </a:p>
          <a:p>
            <a:pPr lvl="1"/>
            <a:r>
              <a:rPr lang="en-US" altLang="en-US" sz="2000" dirty="0"/>
              <a:t>The paper titles of several </a:t>
            </a:r>
            <a:r>
              <a:rPr lang="en-US" altLang="en-US" sz="2000" dirty="0" err="1" smtClean="0"/>
              <a:t>confs</a:t>
            </a:r>
            <a:r>
              <a:rPr lang="en-US" altLang="en-US" sz="2000" dirty="0" smtClean="0"/>
              <a:t> (WWW</a:t>
            </a:r>
            <a:r>
              <a:rPr lang="en-US" altLang="en-US" sz="2000" dirty="0"/>
              <a:t>, SIGMOD, SIGIR, KDD, VLDB and </a:t>
            </a:r>
            <a:r>
              <a:rPr lang="en-US" altLang="en-US" sz="2000" dirty="0" smtClean="0"/>
              <a:t>NIPS) </a:t>
            </a:r>
            <a:r>
              <a:rPr lang="en-US" altLang="en-US" sz="2000" dirty="0"/>
              <a:t>from 2003 to </a:t>
            </a:r>
            <a:r>
              <a:rPr lang="en-US" altLang="en-US" sz="2000" dirty="0" smtClean="0"/>
              <a:t>2007</a:t>
            </a:r>
            <a:endParaRPr lang="en-US" altLang="en-US" sz="2000" dirty="0"/>
          </a:p>
          <a:p>
            <a:pPr lvl="1"/>
            <a:r>
              <a:rPr lang="en-US" altLang="en-US" sz="2000" dirty="0"/>
              <a:t>The timestamps of the documents are determined w.r.t. the conference programs</a:t>
            </a:r>
          </a:p>
          <a:p>
            <a:pPr lvl="1"/>
            <a:r>
              <a:rPr lang="en-US" altLang="en-US" sz="2000" dirty="0"/>
              <a:t>4070 documents and 2132 unique words</a:t>
            </a:r>
          </a:p>
          <a:p>
            <a:pPr lvl="1"/>
            <a:r>
              <a:rPr lang="en-US" altLang="en-US" sz="2000" dirty="0"/>
              <a:t>Set periodic interval T as 1 year</a:t>
            </a:r>
          </a:p>
          <a:p>
            <a:r>
              <a:rPr lang="en-US" altLang="en-US" sz="2000" dirty="0"/>
              <a:t> Flickr</a:t>
            </a:r>
          </a:p>
          <a:p>
            <a:pPr lvl="1"/>
            <a:r>
              <a:rPr lang="en-US" altLang="en-US" sz="2000" dirty="0"/>
              <a:t>The photos for several music festivals from 2006 to 2010 including SXSW (South by Southwest), Coachella, Bonnaroo, Lollapalooza and ACL (Austin City Limits)</a:t>
            </a:r>
          </a:p>
          <a:p>
            <a:pPr lvl="1"/>
            <a:r>
              <a:rPr lang="en-US" altLang="en-US" sz="2000" dirty="0"/>
              <a:t>The tags of a photo are considered as document text, while the time when the photo was taken is considered as document timestamp</a:t>
            </a:r>
          </a:p>
          <a:p>
            <a:pPr lvl="1"/>
            <a:r>
              <a:rPr lang="en-US" altLang="en-US" sz="2000" dirty="0"/>
              <a:t>84244 documents and 7524 unique words.   Set periodic interval T as 1 year</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5968798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Topics Discovered by LPTA</a:t>
            </a:r>
            <a:endParaRPr lang="en-US" dirty="0">
              <a:solidFill>
                <a:prstClr val="black"/>
              </a:solidFill>
            </a:endParaRPr>
          </a:p>
        </p:txBody>
      </p:sp>
      <p:sp>
        <p:nvSpPr>
          <p:cNvPr id="3" name="Content Placeholder 2"/>
          <p:cNvSpPr>
            <a:spLocks noGrp="1"/>
          </p:cNvSpPr>
          <p:nvPr>
            <p:ph idx="1"/>
          </p:nvPr>
        </p:nvSpPr>
        <p:spPr>
          <a:xfrm>
            <a:off x="518080" y="1357460"/>
            <a:ext cx="11311970" cy="1187777"/>
          </a:xfrm>
        </p:spPr>
        <p:txBody>
          <a:bodyPr/>
          <a:lstStyle/>
          <a:p>
            <a:pPr defTabSz="914400" fontAlgn="base">
              <a:spcBef>
                <a:spcPct val="0"/>
              </a:spcBef>
              <a:spcAft>
                <a:spcPct val="0"/>
              </a:spcAft>
              <a:defRPr/>
            </a:pPr>
            <a:r>
              <a:rPr lang="en-US" sz="2400" dirty="0" smtClean="0">
                <a:solidFill>
                  <a:srgbClr val="000000"/>
                </a:solidFill>
              </a:rPr>
              <a:t>Selected </a:t>
            </a:r>
            <a:r>
              <a:rPr lang="en-US" sz="2400" dirty="0">
                <a:solidFill>
                  <a:srgbClr val="000000"/>
                </a:solidFill>
              </a:rPr>
              <a:t>periodic topics discovered by </a:t>
            </a:r>
            <a:r>
              <a:rPr lang="en-US" sz="2400" dirty="0" smtClean="0">
                <a:solidFill>
                  <a:srgbClr val="000000"/>
                </a:solidFill>
              </a:rPr>
              <a:t>LPTA</a:t>
            </a:r>
          </a:p>
          <a:p>
            <a:pPr defTabSz="914400" fontAlgn="base">
              <a:spcBef>
                <a:spcPct val="0"/>
              </a:spcBef>
              <a:spcAft>
                <a:spcPct val="0"/>
              </a:spcAft>
              <a:defRPr/>
            </a:pPr>
            <a:r>
              <a:rPr lang="en-US" sz="2400" dirty="0" smtClean="0">
                <a:solidFill>
                  <a:srgbClr val="000000"/>
                </a:solidFill>
              </a:rPr>
              <a:t>The </a:t>
            </a:r>
            <a:r>
              <a:rPr lang="en-US" sz="2400" dirty="0">
                <a:solidFill>
                  <a:srgbClr val="000000"/>
                </a:solidFill>
              </a:rPr>
              <a:t>date and the duration in the parentheses are the mean and standard deviation of the timestamps for the corresponding periodic topic</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47" y="3176833"/>
            <a:ext cx="11803829" cy="314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6721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LPTA vs. Periodicity Detection</a:t>
            </a:r>
            <a:endParaRPr lang="en-US" dirty="0">
              <a:solidFill>
                <a:prstClr val="black"/>
              </a:solidFill>
            </a:endParaRPr>
          </a:p>
        </p:txBody>
      </p:sp>
      <p:sp>
        <p:nvSpPr>
          <p:cNvPr id="3" name="Content Placeholder 2"/>
          <p:cNvSpPr>
            <a:spLocks noGrp="1"/>
          </p:cNvSpPr>
          <p:nvPr>
            <p:ph idx="1"/>
          </p:nvPr>
        </p:nvSpPr>
        <p:spPr>
          <a:xfrm>
            <a:off x="518081" y="1163547"/>
            <a:ext cx="6492320" cy="5427753"/>
          </a:xfrm>
        </p:spPr>
        <p:txBody>
          <a:bodyPr/>
          <a:lstStyle/>
          <a:p>
            <a:r>
              <a:rPr lang="en-US" altLang="en-US" sz="2400" dirty="0" smtClean="0"/>
              <a:t>AUTOPERIOD </a:t>
            </a:r>
            <a:r>
              <a:rPr lang="en-US" altLang="en-US" sz="2400" dirty="0"/>
              <a:t>[Vlachos et al. SDM 2005], a two-tier approach by considering the information in both the autocorrelation and the </a:t>
            </a:r>
            <a:r>
              <a:rPr lang="en-US" altLang="en-US" sz="2400" dirty="0" err="1"/>
              <a:t>periodogram</a:t>
            </a:r>
            <a:r>
              <a:rPr lang="en-US" altLang="en-US" sz="2400" dirty="0"/>
              <a:t>,  fails to detect meaningful periodic words because the time series are sparse and few words have apparent periodic patterns.</a:t>
            </a:r>
          </a:p>
          <a:p>
            <a:r>
              <a:rPr lang="en-US" altLang="en-US" sz="2400" dirty="0"/>
              <a:t>Compared with single word representation, LPTA uses multiple words to describe a topic</a:t>
            </a:r>
          </a:p>
          <a:p>
            <a:pPr lvl="1"/>
            <a:r>
              <a:rPr lang="en-US" altLang="en-US" sz="2400" dirty="0"/>
              <a:t>In DBLP, topic “VLDB”: data 0.0530, xml 0.0208, query 0.0196, queries 0.0176, efficient 0.0151, mining 0.0142, database 0.0136, streams 0.0112, databases 0.0111</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766" y="1163547"/>
            <a:ext cx="37338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057555" y="6140021"/>
            <a:ext cx="5733309" cy="707886"/>
          </a:xfrm>
          <a:prstGeom prst="rect">
            <a:avLst/>
          </a:prstGeom>
        </p:spPr>
        <p:txBody>
          <a:bodyPr wrap="square">
            <a:spAutoFit/>
          </a:bodyPr>
          <a:lstStyle/>
          <a:p>
            <a:pPr algn="ctr" defTabSz="914400" fontAlgn="base">
              <a:spcBef>
                <a:spcPct val="0"/>
              </a:spcBef>
              <a:spcAft>
                <a:spcPct val="0"/>
              </a:spcAft>
            </a:pPr>
            <a:r>
              <a:rPr lang="en-US" altLang="en-US" sz="2000" dirty="0">
                <a:solidFill>
                  <a:srgbClr val="000000"/>
                </a:solidFill>
              </a:rPr>
              <a:t>Time distribution of topic VLDB discovered by LPTA and time distributions of the words in the topic</a:t>
            </a:r>
          </a:p>
        </p:txBody>
      </p:sp>
    </p:spTree>
    <p:extLst>
      <p:ext uri="{BB962C8B-B14F-4D97-AF65-F5344CB8AC3E}">
        <p14:creationId xmlns:p14="http://schemas.microsoft.com/office/powerpoint/2010/main" val="20896518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LPTA vs. Topic Models</a:t>
            </a:r>
            <a:endParaRPr lang="en-US" dirty="0">
              <a:solidFill>
                <a:prstClr val="black"/>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28407" y="1941603"/>
            <a:ext cx="9727365" cy="3714479"/>
          </a:xfrm>
        </p:spPr>
      </p:pic>
      <p:sp>
        <p:nvSpPr>
          <p:cNvPr id="7" name="Rectangle 5"/>
          <p:cNvSpPr>
            <a:spLocks noChangeArrowheads="1"/>
          </p:cNvSpPr>
          <p:nvPr/>
        </p:nvSpPr>
        <p:spPr bwMode="auto">
          <a:xfrm>
            <a:off x="1752600" y="135255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None/>
            </a:pPr>
            <a:r>
              <a:rPr lang="en-US" altLang="en-US" sz="2000" dirty="0">
                <a:solidFill>
                  <a:srgbClr val="000000"/>
                </a:solidFill>
                <a:latin typeface="Tahoma" panose="020B0604030504040204" pitchFamily="34" charset="0"/>
              </a:rPr>
              <a:t>Selected topics discovered for different datasets by using PLSA and LDA</a:t>
            </a:r>
          </a:p>
        </p:txBody>
      </p:sp>
    </p:spTree>
    <p:extLst>
      <p:ext uri="{BB962C8B-B14F-4D97-AF65-F5344CB8AC3E}">
        <p14:creationId xmlns:p14="http://schemas.microsoft.com/office/powerpoint/2010/main" val="10662952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Integration of Text and Time</a:t>
            </a:r>
            <a:endParaRPr lang="en-US" dirty="0">
              <a:solidFill>
                <a:prstClr val="black"/>
              </a:solidFill>
            </a:endParaRPr>
          </a:p>
        </p:txBody>
      </p:sp>
      <p:sp>
        <p:nvSpPr>
          <p:cNvPr id="3" name="Content Placeholder 2"/>
          <p:cNvSpPr>
            <a:spLocks noGrp="1"/>
          </p:cNvSpPr>
          <p:nvPr>
            <p:ph idx="1"/>
          </p:nvPr>
        </p:nvSpPr>
        <p:spPr>
          <a:xfrm>
            <a:off x="518080" y="1163548"/>
            <a:ext cx="11311970" cy="846228"/>
          </a:xfrm>
        </p:spPr>
        <p:txBody>
          <a:bodyPr/>
          <a:lstStyle/>
          <a:p>
            <a:pPr defTabSz="914400" fontAlgn="base">
              <a:spcAft>
                <a:spcPct val="0"/>
              </a:spcAft>
            </a:pPr>
            <a:r>
              <a:rPr lang="en-US" altLang="en-US" sz="2400" dirty="0" smtClean="0">
                <a:solidFill>
                  <a:srgbClr val="000000"/>
                </a:solidFill>
              </a:rPr>
              <a:t>Periodic </a:t>
            </a:r>
            <a:r>
              <a:rPr lang="en-US" altLang="en-US" sz="2400" dirty="0">
                <a:solidFill>
                  <a:srgbClr val="000000"/>
                </a:solidFill>
              </a:rPr>
              <a:t>topics for SIGMOD vs. VLDB and SIGMOD vs. CVPR datasets by using LPTA. The date and the duration are the mean and standard deviation of the timestamps.</a:t>
            </a:r>
            <a:endParaRPr lang="en-US" altLang="en-US" sz="18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85927" y="2391069"/>
            <a:ext cx="5368925" cy="3429000"/>
          </a:xfrm>
          <a:prstGeom prst="rect">
            <a:avLst/>
          </a:prstGeom>
        </p:spPr>
      </p:pic>
      <p:sp>
        <p:nvSpPr>
          <p:cNvPr id="7" name="Content Placeholder 2"/>
          <p:cNvSpPr txBox="1">
            <a:spLocks/>
          </p:cNvSpPr>
          <p:nvPr/>
        </p:nvSpPr>
        <p:spPr>
          <a:xfrm>
            <a:off x="601061" y="2254259"/>
            <a:ext cx="5384866" cy="385271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914400" fontAlgn="base">
              <a:spcAft>
                <a:spcPct val="0"/>
              </a:spcAft>
            </a:pPr>
            <a:r>
              <a:rPr lang="en-US" altLang="en-US" sz="2400" dirty="0" smtClean="0">
                <a:solidFill>
                  <a:srgbClr val="000000"/>
                </a:solidFill>
              </a:rPr>
              <a:t>SIGMOD </a:t>
            </a:r>
            <a:r>
              <a:rPr lang="en-US" altLang="en-US" sz="2400" dirty="0">
                <a:solidFill>
                  <a:srgbClr val="000000"/>
                </a:solidFill>
              </a:rPr>
              <a:t>and VLDB are two reputed conferences in database area,  and it is difficult to differentiate these two conferences based on text </a:t>
            </a:r>
            <a:r>
              <a:rPr lang="en-US" altLang="en-US" sz="2400" dirty="0" smtClean="0">
                <a:solidFill>
                  <a:srgbClr val="000000"/>
                </a:solidFill>
              </a:rPr>
              <a:t>only</a:t>
            </a:r>
          </a:p>
          <a:p>
            <a:pPr defTabSz="914400" fontAlgn="base">
              <a:spcAft>
                <a:spcPct val="0"/>
              </a:spcAft>
            </a:pPr>
            <a:endParaRPr lang="en-US" altLang="en-US" sz="2400" dirty="0">
              <a:solidFill>
                <a:srgbClr val="000000"/>
              </a:solidFill>
            </a:endParaRPr>
          </a:p>
          <a:p>
            <a:pPr defTabSz="914400" fontAlgn="base">
              <a:spcAft>
                <a:spcPct val="0"/>
              </a:spcAft>
            </a:pPr>
            <a:r>
              <a:rPr lang="en-US" altLang="en-US" sz="2400" dirty="0" smtClean="0">
                <a:solidFill>
                  <a:srgbClr val="000000"/>
                </a:solidFill>
              </a:rPr>
              <a:t>SIGMOD </a:t>
            </a:r>
            <a:r>
              <a:rPr lang="en-US" altLang="en-US" sz="2400" dirty="0">
                <a:solidFill>
                  <a:srgbClr val="000000"/>
                </a:solidFill>
              </a:rPr>
              <a:t>and CVPR are held in June, so it is difficult to differentiate these two if we rely on time information only</a:t>
            </a:r>
          </a:p>
          <a:p>
            <a:pPr defTabSz="914400" fontAlgn="base">
              <a:spcAft>
                <a:spcPct val="0"/>
              </a:spcAft>
            </a:pPr>
            <a:endParaRPr lang="en-US" altLang="en-US" sz="2400" dirty="0" smtClean="0">
              <a:solidFill>
                <a:srgbClr val="000000"/>
              </a:solidFill>
            </a:endParaRPr>
          </a:p>
        </p:txBody>
      </p:sp>
    </p:spTree>
    <p:extLst>
      <p:ext uri="{BB962C8B-B14F-4D97-AF65-F5344CB8AC3E}">
        <p14:creationId xmlns:p14="http://schemas.microsoft.com/office/powerpoint/2010/main" val="14152724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Periodic vs. </a:t>
            </a:r>
            <a:r>
              <a:rPr lang="en-US" dirty="0" err="1"/>
              <a:t>Bursty</a:t>
            </a:r>
            <a:r>
              <a:rPr lang="en-US" dirty="0"/>
              <a:t> Topics</a:t>
            </a:r>
            <a:endParaRPr lang="en-US" dirty="0">
              <a:solidFill>
                <a:prstClr val="black"/>
              </a:solidFill>
            </a:endParaRPr>
          </a:p>
        </p:txBody>
      </p:sp>
      <p:sp>
        <p:nvSpPr>
          <p:cNvPr id="3" name="Content Placeholder 2"/>
          <p:cNvSpPr>
            <a:spLocks noGrp="1"/>
          </p:cNvSpPr>
          <p:nvPr>
            <p:ph idx="1"/>
          </p:nvPr>
        </p:nvSpPr>
        <p:spPr>
          <a:xfrm>
            <a:off x="518080" y="1163547"/>
            <a:ext cx="11311970" cy="1198653"/>
          </a:xfrm>
        </p:spPr>
        <p:txBody>
          <a:bodyPr/>
          <a:lstStyle/>
          <a:p>
            <a:pPr defTabSz="914400" fontAlgn="base">
              <a:spcBef>
                <a:spcPct val="0"/>
              </a:spcBef>
              <a:spcAft>
                <a:spcPct val="0"/>
              </a:spcAft>
              <a:defRPr/>
            </a:pPr>
            <a:r>
              <a:rPr lang="en-US" sz="2400" dirty="0" smtClean="0">
                <a:solidFill>
                  <a:srgbClr val="000000"/>
                </a:solidFill>
              </a:rPr>
              <a:t>Instead </a:t>
            </a:r>
            <a:r>
              <a:rPr lang="en-US" sz="2400" dirty="0">
                <a:solidFill>
                  <a:srgbClr val="000000"/>
                </a:solidFill>
              </a:rPr>
              <a:t>of pooling the photos related to music festivals all together, we keep the photos related to SXSW and ACL festivals from 2006 to 2010 and those related to Coachella and Lollapalooza in 2009 </a:t>
            </a:r>
            <a:r>
              <a:rPr lang="en-US" sz="2400" dirty="0" smtClean="0">
                <a:solidFill>
                  <a:srgbClr val="000000"/>
                </a:solidFill>
              </a:rPr>
              <a:t>only</a:t>
            </a:r>
            <a:endParaRPr lang="en-US" sz="24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488" y="2524419"/>
            <a:ext cx="45529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a:xfrm>
            <a:off x="518080" y="2654454"/>
            <a:ext cx="5800289" cy="278461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914400" fontAlgn="base">
              <a:spcBef>
                <a:spcPct val="0"/>
              </a:spcBef>
              <a:spcAft>
                <a:spcPct val="0"/>
              </a:spcAft>
              <a:defRPr/>
            </a:pPr>
            <a:r>
              <a:rPr lang="en-US" sz="2400" dirty="0" smtClean="0">
                <a:solidFill>
                  <a:srgbClr val="000000"/>
                </a:solidFill>
              </a:rPr>
              <a:t>The </a:t>
            </a:r>
            <a:r>
              <a:rPr lang="en-US" sz="2400" dirty="0">
                <a:solidFill>
                  <a:srgbClr val="000000"/>
                </a:solidFill>
              </a:rPr>
              <a:t>words will fit into the corresponding periodic or </a:t>
            </a:r>
            <a:r>
              <a:rPr lang="en-US" sz="2400" dirty="0" err="1">
                <a:solidFill>
                  <a:srgbClr val="000000"/>
                </a:solidFill>
              </a:rPr>
              <a:t>bursty</a:t>
            </a:r>
            <a:r>
              <a:rPr lang="en-US" sz="2400" dirty="0">
                <a:solidFill>
                  <a:srgbClr val="000000"/>
                </a:solidFill>
              </a:rPr>
              <a:t> topics if they have periodic or </a:t>
            </a:r>
            <a:r>
              <a:rPr lang="en-US" sz="2400" dirty="0" err="1">
                <a:solidFill>
                  <a:srgbClr val="000000"/>
                </a:solidFill>
              </a:rPr>
              <a:t>bursty</a:t>
            </a:r>
            <a:r>
              <a:rPr lang="en-US" sz="2400" dirty="0">
                <a:solidFill>
                  <a:srgbClr val="000000"/>
                </a:solidFill>
              </a:rPr>
              <a:t> patterns</a:t>
            </a:r>
          </a:p>
          <a:p>
            <a:pPr defTabSz="914400" fontAlgn="base">
              <a:spcBef>
                <a:spcPct val="0"/>
              </a:spcBef>
              <a:spcAft>
                <a:spcPct val="0"/>
              </a:spcAft>
              <a:defRPr/>
            </a:pPr>
            <a:endParaRPr lang="en-US" sz="2400" dirty="0">
              <a:solidFill>
                <a:srgbClr val="000000"/>
              </a:solidFill>
            </a:endParaRPr>
          </a:p>
        </p:txBody>
      </p:sp>
    </p:spTree>
    <p:extLst>
      <p:ext uri="{BB962C8B-B14F-4D97-AF65-F5344CB8AC3E}">
        <p14:creationId xmlns:p14="http://schemas.microsoft.com/office/powerpoint/2010/main" val="1231262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795877"/>
          </a:xfrm>
        </p:spPr>
        <p:txBody>
          <a:bodyPr>
            <a:noAutofit/>
          </a:bodyPr>
          <a:lstStyle/>
          <a:p>
            <a:pPr defTabSz="1219110"/>
            <a:r>
              <a:rPr lang="en-US" dirty="0"/>
              <a:t>Quantitative Evaluation</a:t>
            </a:r>
            <a:endParaRPr lang="en-US" dirty="0">
              <a:solidFill>
                <a:prstClr val="black"/>
              </a:solidFill>
            </a:endParaRPr>
          </a:p>
        </p:txBody>
      </p:sp>
      <p:sp>
        <p:nvSpPr>
          <p:cNvPr id="3" name="Content Placeholder 2"/>
          <p:cNvSpPr>
            <a:spLocks noGrp="1"/>
          </p:cNvSpPr>
          <p:nvPr>
            <p:ph idx="1"/>
          </p:nvPr>
        </p:nvSpPr>
        <p:spPr>
          <a:xfrm>
            <a:off x="518080" y="1163547"/>
            <a:ext cx="11311970" cy="5427753"/>
          </a:xfrm>
        </p:spPr>
        <p:txBody>
          <a:bodyPr/>
          <a:lstStyle/>
          <a:p>
            <a:pPr marL="457200" indent="-457200" defTabSz="914400" fontAlgn="base">
              <a:spcAft>
                <a:spcPct val="0"/>
              </a:spcAft>
              <a:defRPr/>
            </a:pPr>
            <a:r>
              <a:rPr lang="en-US" sz="2400" dirty="0">
                <a:solidFill>
                  <a:srgbClr val="000000"/>
                </a:solidFill>
              </a:rPr>
              <a:t>The latent topics discovered by the topic modeling approaches can be regarded as clusters</a:t>
            </a:r>
          </a:p>
          <a:p>
            <a:pPr marL="457200" indent="-457200" defTabSz="914400" fontAlgn="base">
              <a:spcAft>
                <a:spcPct val="0"/>
              </a:spcAft>
              <a:defRPr/>
            </a:pPr>
            <a:r>
              <a:rPr lang="en-US" sz="2400" dirty="0">
                <a:solidFill>
                  <a:srgbClr val="000000"/>
                </a:solidFill>
              </a:rPr>
              <a:t>Accuracy and normalized mutual information (NMI) can be used to measure the clustering </a:t>
            </a:r>
            <a:r>
              <a:rPr lang="en-US" sz="2400" dirty="0" smtClean="0">
                <a:solidFill>
                  <a:srgbClr val="000000"/>
                </a:solidFill>
              </a:rPr>
              <a:t>performance</a:t>
            </a:r>
          </a:p>
          <a:p>
            <a:pPr marL="457200" indent="-457200" defTabSz="914400" fontAlgn="base">
              <a:spcAft>
                <a:spcPct val="0"/>
              </a:spcAft>
              <a:defRPr/>
            </a:pPr>
            <a:endParaRPr lang="en-US" sz="2400" dirty="0">
              <a:solidFill>
                <a:srgbClr val="000000"/>
              </a:solidFill>
            </a:endParaRPr>
          </a:p>
          <a:p>
            <a:pPr marL="457200" indent="-457200" defTabSz="914400" fontAlgn="base">
              <a:spcAft>
                <a:spcPct val="0"/>
              </a:spcAft>
              <a:defRPr/>
            </a:pPr>
            <a:endParaRPr lang="en-US" sz="2400" dirty="0" smtClean="0">
              <a:solidFill>
                <a:srgbClr val="000000"/>
              </a:solidFill>
            </a:endParaRPr>
          </a:p>
          <a:p>
            <a:pPr marL="457200" indent="-457200" defTabSz="914400" fontAlgn="base">
              <a:spcAft>
                <a:spcPct val="0"/>
              </a:spcAft>
              <a:defRPr/>
            </a:pPr>
            <a:endParaRPr lang="en-US" sz="2400" dirty="0">
              <a:solidFill>
                <a:srgbClr val="000000"/>
              </a:solidFill>
            </a:endParaRPr>
          </a:p>
          <a:p>
            <a:pPr marL="457200" indent="-457200" defTabSz="914400" fontAlgn="base">
              <a:spcAft>
                <a:spcPct val="0"/>
              </a:spcAft>
              <a:defRPr/>
            </a:pPr>
            <a:endParaRPr lang="en-US" sz="2400" dirty="0" smtClean="0">
              <a:solidFill>
                <a:srgbClr val="000000"/>
              </a:solidFill>
            </a:endParaRPr>
          </a:p>
          <a:p>
            <a:pPr marL="457200" indent="-457200" defTabSz="914400" fontAlgn="base">
              <a:spcAft>
                <a:spcPct val="0"/>
              </a:spcAft>
              <a:defRPr/>
            </a:pPr>
            <a:endParaRPr lang="en-US" sz="2400" dirty="0">
              <a:solidFill>
                <a:srgbClr val="000000"/>
              </a:solidFill>
            </a:endParaRPr>
          </a:p>
          <a:p>
            <a:pPr marL="457200" indent="-457200" defTabSz="914400" fontAlgn="base">
              <a:spcAft>
                <a:spcPct val="0"/>
              </a:spcAft>
              <a:defRPr/>
            </a:pPr>
            <a:endParaRPr lang="en-US" sz="2400" dirty="0" smtClean="0">
              <a:solidFill>
                <a:srgbClr val="000000"/>
              </a:solidFill>
            </a:endParaRPr>
          </a:p>
          <a:p>
            <a:pPr marL="457200" indent="-457200" defTabSz="914400" fontAlgn="base">
              <a:spcAft>
                <a:spcPct val="0"/>
              </a:spcAft>
              <a:defRPr/>
            </a:pPr>
            <a:r>
              <a:rPr lang="en-US" sz="2400" dirty="0" smtClean="0">
                <a:solidFill>
                  <a:srgbClr val="000000"/>
                </a:solidFill>
              </a:rPr>
              <a:t>Conclusion</a:t>
            </a:r>
            <a:r>
              <a:rPr lang="en-US" sz="2400" dirty="0">
                <a:solidFill>
                  <a:srgbClr val="000000"/>
                </a:solidFill>
              </a:rPr>
              <a:t>: The LPTA model discovers the latent periodic topics by combining the information from topical clusters and periodic </a:t>
            </a:r>
            <a:r>
              <a:rPr lang="en-US" sz="2400" dirty="0" smtClean="0">
                <a:solidFill>
                  <a:srgbClr val="000000"/>
                </a:solidFill>
              </a:rPr>
              <a:t>patterns</a:t>
            </a:r>
            <a:endParaRPr lang="en-US" sz="24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2819400"/>
            <a:ext cx="90154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1314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3" name="Picture 2" descr="C:\Users\Han\Pictures\2007\200705Yellowstone\20070505Yellowstone\20070505Yellowstone 1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96450"/>
            <a:ext cx="12192000" cy="18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5729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Introduction:  Integrated Mining of Spatial, Temporal and Text Data</a:t>
            </a:r>
          </a:p>
          <a:p>
            <a:pPr>
              <a:spcBef>
                <a:spcPts val="1200"/>
              </a:spcBef>
              <a:spcAft>
                <a:spcPts val="600"/>
              </a:spcAft>
            </a:pPr>
            <a:r>
              <a:rPr lang="en-US" altLang="en-US" kern="0" dirty="0" smtClean="0">
                <a:solidFill>
                  <a:prstClr val="black"/>
                </a:solidFill>
              </a:rPr>
              <a:t>Mining Geospatial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a:t>
            </a:r>
            <a:r>
              <a:rPr lang="en-US" altLang="en-US" dirty="0">
                <a:ea typeface="Calibri" panose="020F0502020204030204" pitchFamily="34" charset="0"/>
                <a:cs typeface="Calibri" panose="020F0502020204030204" pitchFamily="34" charset="0"/>
              </a:rPr>
              <a:t>Discovery</a:t>
            </a: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5292997" y="1992153"/>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101670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556180" y="1163547"/>
            <a:ext cx="10774838" cy="5207962"/>
          </a:xfrm>
        </p:spPr>
        <p:txBody>
          <a:bodyPr/>
          <a:lstStyle/>
          <a:p>
            <a:pPr>
              <a:spcAft>
                <a:spcPts val="600"/>
              </a:spcAft>
            </a:pPr>
            <a:r>
              <a:rPr lang="en-US" altLang="en-US" dirty="0" smtClean="0"/>
              <a:t>Introduction</a:t>
            </a:r>
          </a:p>
          <a:p>
            <a:pPr>
              <a:spcAft>
                <a:spcPts val="600"/>
              </a:spcAft>
            </a:pPr>
            <a:r>
              <a:rPr lang="en-US" altLang="en-US" kern="0" dirty="0" smtClean="0">
                <a:solidFill>
                  <a:prstClr val="black"/>
                </a:solidFill>
              </a:rPr>
              <a:t>Mining Geospatial </a:t>
            </a:r>
            <a:r>
              <a:rPr lang="en-US" altLang="en-US" kern="0" dirty="0">
                <a:solidFill>
                  <a:prstClr val="black"/>
                </a:solidFill>
              </a:rPr>
              <a:t>Patterns </a:t>
            </a:r>
          </a:p>
          <a:p>
            <a:pPr>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Discovery in Social Media Data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ea typeface="Calibri" panose="020F0502020204030204" pitchFamily="34" charset="0"/>
                <a:cs typeface="Calibri" panose="020F0502020204030204" pitchFamily="34" charset="0"/>
              </a:rPr>
              <a:t>Latent Periodic Topic Discovery</a:t>
            </a:r>
          </a:p>
          <a:p>
            <a:pPr>
              <a:spcAft>
                <a:spcPts val="600"/>
              </a:spcAft>
            </a:pPr>
            <a:r>
              <a:rPr lang="en-US" altLang="en-US" dirty="0" smtClean="0">
                <a:ea typeface="Calibri" panose="020F0502020204030204" pitchFamily="34" charset="0"/>
                <a:cs typeface="Calibri" panose="020F0502020204030204" pitchFamily="34" charset="0"/>
              </a:rPr>
              <a:t>Real-Time Local Event Detection from Geo-Tagged Social Media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10485354" y="5144780"/>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2442105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88891"/>
            <a:ext cx="11002751" cy="1069205"/>
          </a:xfrm>
        </p:spPr>
        <p:txBody>
          <a:bodyPr>
            <a:noAutofit/>
          </a:bodyPr>
          <a:lstStyle/>
          <a:p>
            <a:pPr defTabSz="1219110"/>
            <a:r>
              <a:rPr lang="en-US" dirty="0" err="1"/>
              <a:t>GeoBurst</a:t>
            </a:r>
            <a:r>
              <a:rPr lang="en-US" dirty="0"/>
              <a:t>: Real-time Local Event Detection in Geo-Tagged Tweet </a:t>
            </a:r>
            <a:r>
              <a:rPr lang="en-US" dirty="0" smtClean="0"/>
              <a:t>Streams [SIGIR’16]</a:t>
            </a:r>
            <a:endParaRPr lang="en-US" dirty="0">
              <a:solidFill>
                <a:prstClr val="black"/>
              </a:solidFill>
            </a:endParaRPr>
          </a:p>
        </p:txBody>
      </p:sp>
      <p:sp>
        <p:nvSpPr>
          <p:cNvPr id="3" name="Content Placeholder 2"/>
          <p:cNvSpPr>
            <a:spLocks noGrp="1"/>
          </p:cNvSpPr>
          <p:nvPr>
            <p:ph idx="1"/>
          </p:nvPr>
        </p:nvSpPr>
        <p:spPr>
          <a:xfrm>
            <a:off x="518080" y="1163547"/>
            <a:ext cx="11218291" cy="5542053"/>
          </a:xfrm>
        </p:spPr>
        <p:txBody>
          <a:bodyPr/>
          <a:lstStyle/>
          <a:p>
            <a:pPr>
              <a:spcBef>
                <a:spcPts val="0"/>
              </a:spcBef>
            </a:pPr>
            <a:r>
              <a:rPr lang="en-US" sz="2400" dirty="0" smtClean="0"/>
              <a:t>C</a:t>
            </a:r>
            <a:r>
              <a:rPr lang="en-US" sz="2400" dirty="0"/>
              <a:t>. Zhang, G. Zhou, Q. Yuan, H. Zhuang, Y. Zheng, L. Kaplan, S. Wang, J. Han, “</a:t>
            </a:r>
            <a:r>
              <a:rPr lang="en-US" sz="2400" dirty="0" err="1"/>
              <a:t>GeoBurst</a:t>
            </a:r>
            <a:r>
              <a:rPr lang="en-US" sz="2400" dirty="0"/>
              <a:t>: Real-time Local Event Detection in Geo-Tagged Tweet Streams”, SIGIR’16</a:t>
            </a:r>
            <a:endParaRPr lang="en-US" altLang="en-US" sz="2400" dirty="0"/>
          </a:p>
          <a:p>
            <a:r>
              <a:rPr lang="en-US" altLang="en-US" sz="2400" dirty="0" smtClean="0"/>
              <a:t>Local Event: </a:t>
            </a:r>
            <a:r>
              <a:rPr lang="en-US" sz="2400" dirty="0"/>
              <a:t>A local events is an </a:t>
            </a:r>
            <a:r>
              <a:rPr lang="en-US" sz="2400" b="1" i="1" dirty="0"/>
              <a:t>unusual activity</a:t>
            </a:r>
            <a:r>
              <a:rPr lang="en-US" sz="2400" dirty="0"/>
              <a:t> </a:t>
            </a:r>
            <a:r>
              <a:rPr lang="en-US" sz="2400" dirty="0" err="1"/>
              <a:t>bursted</a:t>
            </a:r>
            <a:r>
              <a:rPr lang="en-US" sz="2400" dirty="0"/>
              <a:t> within a </a:t>
            </a:r>
            <a:r>
              <a:rPr lang="en-US" sz="2400" b="1" i="1" dirty="0"/>
              <a:t>local area</a:t>
            </a:r>
            <a:r>
              <a:rPr lang="en-US" sz="2400" dirty="0"/>
              <a:t> and </a:t>
            </a:r>
            <a:r>
              <a:rPr lang="en-US" sz="2400" b="1" i="1" dirty="0"/>
              <a:t>specific duration</a:t>
            </a:r>
            <a:r>
              <a:rPr lang="en-US" sz="2400" dirty="0"/>
              <a:t> while engaging a considerable number of </a:t>
            </a:r>
            <a:r>
              <a:rPr lang="en-US" sz="2400" dirty="0" smtClean="0"/>
              <a:t>participants</a:t>
            </a:r>
          </a:p>
          <a:p>
            <a:pPr lvl="1"/>
            <a:r>
              <a:rPr lang="en-US" sz="2400" dirty="0" smtClean="0"/>
              <a:t>E.g</a:t>
            </a:r>
            <a:r>
              <a:rPr lang="en-US" sz="2400" dirty="0"/>
              <a:t>., parade, riot, sport game, concert, accident, </a:t>
            </a:r>
            <a:r>
              <a:rPr lang="en-US" sz="2400" dirty="0" smtClean="0"/>
              <a:t>disaster</a:t>
            </a:r>
          </a:p>
          <a:p>
            <a:endParaRPr lang="en-US" altLang="en-US" sz="2400" dirty="0"/>
          </a:p>
          <a:p>
            <a:endParaRPr lang="en-US" altLang="en-US" sz="2400" dirty="0" smtClean="0"/>
          </a:p>
          <a:p>
            <a:endParaRPr lang="en-US" altLang="en-US" sz="2400" dirty="0"/>
          </a:p>
          <a:p>
            <a:endParaRPr lang="en-US" altLang="en-US" sz="2400" dirty="0" smtClean="0"/>
          </a:p>
          <a:p>
            <a:endParaRPr lang="en-US" altLang="en-US" sz="2400" dirty="0"/>
          </a:p>
          <a:p>
            <a:pPr marL="669703" lvl="1" indent="-357175">
              <a:spcBef>
                <a:spcPts val="2953"/>
              </a:spcBef>
            </a:pPr>
            <a:r>
              <a:rPr lang="en-US" sz="2400" dirty="0"/>
              <a:t>The geo-tagged tweet stream brings new opportunities to this problem because of its (1) sheer size; (2) multi-dimensional information; and (3) real-time </a:t>
            </a:r>
            <a:r>
              <a:rPr lang="en-US" sz="2400" dirty="0" smtClean="0"/>
              <a:t>nature</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asted-image.png"/>
          <p:cNvPicPr>
            <a:picLocks noChangeAspect="1"/>
          </p:cNvPicPr>
          <p:nvPr/>
        </p:nvPicPr>
        <p:blipFill>
          <a:blip r:embed="rId3">
            <a:extLst/>
          </a:blip>
          <a:stretch>
            <a:fillRect/>
          </a:stretch>
        </p:blipFill>
        <p:spPr>
          <a:xfrm>
            <a:off x="518080" y="3430194"/>
            <a:ext cx="3609041" cy="2030086"/>
          </a:xfrm>
          <a:prstGeom prst="rect">
            <a:avLst/>
          </a:prstGeom>
          <a:ln w="12700">
            <a:miter lim="400000"/>
          </a:ln>
        </p:spPr>
      </p:pic>
      <p:pic>
        <p:nvPicPr>
          <p:cNvPr id="7" name="pasted-image.png"/>
          <p:cNvPicPr>
            <a:picLocks noChangeAspect="1"/>
          </p:cNvPicPr>
          <p:nvPr/>
        </p:nvPicPr>
        <p:blipFill>
          <a:blip r:embed="rId4">
            <a:extLst/>
          </a:blip>
          <a:stretch>
            <a:fillRect/>
          </a:stretch>
        </p:blipFill>
        <p:spPr>
          <a:xfrm>
            <a:off x="4204762" y="3430194"/>
            <a:ext cx="3093463" cy="2030086"/>
          </a:xfrm>
          <a:prstGeom prst="rect">
            <a:avLst/>
          </a:prstGeom>
          <a:ln w="12700">
            <a:miter lim="400000"/>
          </a:ln>
        </p:spPr>
      </p:pic>
      <p:pic>
        <p:nvPicPr>
          <p:cNvPr id="8" name="pasted-image.png"/>
          <p:cNvPicPr>
            <a:picLocks noChangeAspect="1"/>
          </p:cNvPicPr>
          <p:nvPr/>
        </p:nvPicPr>
        <p:blipFill>
          <a:blip r:embed="rId5">
            <a:extLst/>
          </a:blip>
          <a:stretch>
            <a:fillRect/>
          </a:stretch>
        </p:blipFill>
        <p:spPr>
          <a:xfrm>
            <a:off x="7375866" y="3788019"/>
            <a:ext cx="1498581" cy="1123936"/>
          </a:xfrm>
          <a:prstGeom prst="rect">
            <a:avLst/>
          </a:prstGeom>
          <a:ln w="12700">
            <a:miter lim="400000"/>
          </a:ln>
        </p:spPr>
      </p:pic>
      <p:pic>
        <p:nvPicPr>
          <p:cNvPr id="9" name="pasted-image.png"/>
          <p:cNvPicPr>
            <a:picLocks noChangeAspect="1"/>
          </p:cNvPicPr>
          <p:nvPr/>
        </p:nvPicPr>
        <p:blipFill>
          <a:blip r:embed="rId6">
            <a:extLst/>
          </a:blip>
          <a:stretch>
            <a:fillRect/>
          </a:stretch>
        </p:blipFill>
        <p:spPr>
          <a:xfrm>
            <a:off x="8952088" y="3094484"/>
            <a:ext cx="2881554" cy="2438858"/>
          </a:xfrm>
          <a:prstGeom prst="rect">
            <a:avLst/>
          </a:prstGeom>
          <a:ln w="12700">
            <a:miter lim="400000"/>
          </a:ln>
        </p:spPr>
      </p:pic>
    </p:spTree>
    <p:extLst>
      <p:ext uri="{BB962C8B-B14F-4D97-AF65-F5344CB8AC3E}">
        <p14:creationId xmlns:p14="http://schemas.microsoft.com/office/powerpoint/2010/main" val="15789089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131976"/>
            <a:ext cx="11002751" cy="782424"/>
          </a:xfrm>
        </p:spPr>
        <p:txBody>
          <a:bodyPr>
            <a:noAutofit/>
          </a:bodyPr>
          <a:lstStyle/>
          <a:p>
            <a:pPr defTabSz="1219110"/>
            <a:r>
              <a:rPr lang="en-US" dirty="0" smtClean="0"/>
              <a:t>Research Challenges</a:t>
            </a:r>
            <a:endParaRPr lang="en-US" dirty="0">
              <a:solidFill>
                <a:prstClr val="black"/>
              </a:solidFill>
            </a:endParaRPr>
          </a:p>
        </p:txBody>
      </p:sp>
      <p:sp>
        <p:nvSpPr>
          <p:cNvPr id="3" name="Content Placeholder 2"/>
          <p:cNvSpPr>
            <a:spLocks noGrp="1"/>
          </p:cNvSpPr>
          <p:nvPr>
            <p:ph idx="1"/>
          </p:nvPr>
        </p:nvSpPr>
        <p:spPr>
          <a:xfrm>
            <a:off x="518080" y="1163547"/>
            <a:ext cx="11218291" cy="5542053"/>
          </a:xfrm>
        </p:spPr>
        <p:txBody>
          <a:bodyPr/>
          <a:lstStyle/>
          <a:p>
            <a:r>
              <a:rPr lang="en-US" sz="2400" dirty="0" smtClean="0"/>
              <a:t>Major challenges</a:t>
            </a:r>
          </a:p>
          <a:p>
            <a:pPr lvl="1"/>
            <a:r>
              <a:rPr lang="en-US" sz="2400" dirty="0" smtClean="0"/>
              <a:t>Integrating </a:t>
            </a:r>
            <a:r>
              <a:rPr lang="en-US" sz="2400" dirty="0"/>
              <a:t>multiple types of </a:t>
            </a:r>
            <a:r>
              <a:rPr lang="en-US" sz="2400" dirty="0" smtClean="0"/>
              <a:t>data: Location</a:t>
            </a:r>
            <a:r>
              <a:rPr lang="en-US" sz="2400" dirty="0"/>
              <a:t>, time and text </a:t>
            </a:r>
            <a:r>
              <a:rPr lang="en-US" sz="2400" dirty="0" smtClean="0"/>
              <a:t> </a:t>
            </a:r>
          </a:p>
          <a:p>
            <a:pPr lvl="1"/>
            <a:r>
              <a:rPr lang="en-US" sz="2400" dirty="0" smtClean="0"/>
              <a:t>Extracting </a:t>
            </a:r>
            <a:r>
              <a:rPr lang="en-US" sz="2400" dirty="0"/>
              <a:t>interpretable events from </a:t>
            </a:r>
            <a:r>
              <a:rPr lang="en-US" sz="2400" dirty="0" smtClean="0"/>
              <a:t>tremendous noises (tweets are noisy </a:t>
            </a:r>
            <a:r>
              <a:rPr lang="en-US" sz="2400" dirty="0"/>
              <a:t>and </a:t>
            </a:r>
            <a:r>
              <a:rPr lang="en-US" sz="2400" dirty="0" smtClean="0"/>
              <a:t>short)</a:t>
            </a:r>
          </a:p>
          <a:p>
            <a:pPr lvl="1"/>
            <a:r>
              <a:rPr lang="en-US" sz="2400" dirty="0" smtClean="0"/>
              <a:t>On-line </a:t>
            </a:r>
            <a:r>
              <a:rPr lang="en-US" sz="2400" dirty="0"/>
              <a:t>and real-time </a:t>
            </a:r>
            <a:r>
              <a:rPr lang="en-US" sz="2400" dirty="0" smtClean="0"/>
              <a:t>detection</a:t>
            </a:r>
          </a:p>
          <a:p>
            <a:r>
              <a:rPr lang="en-US" sz="2400" dirty="0" smtClean="0"/>
              <a:t>Previous work</a:t>
            </a:r>
          </a:p>
          <a:p>
            <a:pPr lvl="1"/>
            <a:r>
              <a:rPr lang="en-US" sz="2400" dirty="0" smtClean="0"/>
              <a:t>Most </a:t>
            </a:r>
            <a:r>
              <a:rPr lang="en-US" sz="2400" dirty="0"/>
              <a:t>existing event detection methods are designed for detecting </a:t>
            </a:r>
            <a:r>
              <a:rPr lang="en-US" sz="2400" b="1" i="1" dirty="0">
                <a:solidFill>
                  <a:srgbClr val="FF0000"/>
                </a:solidFill>
              </a:rPr>
              <a:t>global </a:t>
            </a:r>
            <a:r>
              <a:rPr lang="en-US" sz="2400" b="1" i="1" dirty="0" smtClean="0">
                <a:solidFill>
                  <a:srgbClr val="FF0000"/>
                </a:solidFill>
              </a:rPr>
              <a:t>events</a:t>
            </a:r>
          </a:p>
          <a:p>
            <a:pPr lvl="2"/>
            <a:r>
              <a:rPr lang="en-US" sz="2400" dirty="0" err="1" smtClean="0"/>
              <a:t>Bursty</a:t>
            </a:r>
            <a:r>
              <a:rPr lang="en-US" sz="2400" dirty="0" smtClean="0"/>
              <a:t> </a:t>
            </a:r>
            <a:r>
              <a:rPr lang="en-US" sz="2400" dirty="0"/>
              <a:t>in the entire stream</a:t>
            </a:r>
            <a:r>
              <a:rPr lang="en-US" sz="2400" dirty="0" smtClean="0"/>
              <a:t>; but local events are </a:t>
            </a:r>
            <a:r>
              <a:rPr lang="en-US" sz="2400" dirty="0"/>
              <a:t>“</a:t>
            </a:r>
            <a:r>
              <a:rPr lang="en-US" sz="2400" dirty="0" err="1"/>
              <a:t>bursty</a:t>
            </a:r>
            <a:r>
              <a:rPr lang="en-US" sz="2400" dirty="0"/>
              <a:t>” in a small region and involve a </a:t>
            </a:r>
            <a:r>
              <a:rPr lang="en-US" sz="2400" dirty="0" smtClean="0"/>
              <a:t>relatively small </a:t>
            </a:r>
            <a:r>
              <a:rPr lang="en-US" sz="2400" dirty="0"/>
              <a:t>number of </a:t>
            </a:r>
            <a:r>
              <a:rPr lang="en-US" sz="2400" dirty="0" smtClean="0"/>
              <a:t>tweets</a:t>
            </a:r>
          </a:p>
          <a:p>
            <a:pPr lvl="1"/>
            <a:r>
              <a:rPr lang="en-US" sz="2400" dirty="0" smtClean="0"/>
              <a:t>Some local </a:t>
            </a:r>
            <a:r>
              <a:rPr lang="en-US" sz="2400" dirty="0"/>
              <a:t>event detection </a:t>
            </a:r>
            <a:r>
              <a:rPr lang="en-US" sz="2400" dirty="0" smtClean="0"/>
              <a:t>methods</a:t>
            </a:r>
          </a:p>
          <a:p>
            <a:pPr lvl="2"/>
            <a:r>
              <a:rPr lang="en-US" sz="2400" dirty="0" smtClean="0"/>
              <a:t>Not </a:t>
            </a:r>
            <a:r>
              <a:rPr lang="en-US" sz="2400" dirty="0"/>
              <a:t>model the correlations between keywords; or are incapable of detecting local events in real </a:t>
            </a:r>
            <a:r>
              <a:rPr lang="en-US" sz="2400" dirty="0" smtClean="0"/>
              <a:t>time</a:t>
            </a:r>
            <a:endParaRPr 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4180694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png"/>
          <p:cNvPicPr>
            <a:picLocks noChangeAspect="1"/>
          </p:cNvPicPr>
          <p:nvPr/>
        </p:nvPicPr>
        <p:blipFill>
          <a:blip r:embed="rId3">
            <a:extLst/>
          </a:blip>
          <a:stretch>
            <a:fillRect/>
          </a:stretch>
        </p:blipFill>
        <p:spPr>
          <a:xfrm>
            <a:off x="959249" y="3065964"/>
            <a:ext cx="3125391" cy="1982391"/>
          </a:xfrm>
          <a:prstGeom prst="rect">
            <a:avLst/>
          </a:prstGeom>
          <a:ln w="12700">
            <a:miter lim="400000"/>
          </a:ln>
        </p:spPr>
      </p:pic>
      <p:sp>
        <p:nvSpPr>
          <p:cNvPr id="2" name="Title 1"/>
          <p:cNvSpPr>
            <a:spLocks noGrp="1"/>
          </p:cNvSpPr>
          <p:nvPr>
            <p:ph type="title"/>
          </p:nvPr>
        </p:nvSpPr>
        <p:spPr>
          <a:xfrm>
            <a:off x="518080" y="131976"/>
            <a:ext cx="11002751" cy="782424"/>
          </a:xfrm>
        </p:spPr>
        <p:txBody>
          <a:bodyPr>
            <a:noAutofit/>
          </a:bodyPr>
          <a:lstStyle/>
          <a:p>
            <a:pPr defTabSz="1219110"/>
            <a:r>
              <a:rPr lang="en-US" dirty="0" smtClean="0"/>
              <a:t>Insight and Problem Definition</a:t>
            </a:r>
            <a:endParaRPr lang="en-US" dirty="0">
              <a:solidFill>
                <a:prstClr val="black"/>
              </a:solidFill>
            </a:endParaRPr>
          </a:p>
        </p:txBody>
      </p:sp>
      <p:sp>
        <p:nvSpPr>
          <p:cNvPr id="3" name="Content Placeholder 2"/>
          <p:cNvSpPr>
            <a:spLocks noGrp="1"/>
          </p:cNvSpPr>
          <p:nvPr>
            <p:ph idx="1"/>
          </p:nvPr>
        </p:nvSpPr>
        <p:spPr>
          <a:xfrm>
            <a:off x="518080" y="1051521"/>
            <a:ext cx="11218291" cy="5542053"/>
          </a:xfrm>
        </p:spPr>
        <p:txBody>
          <a:bodyPr/>
          <a:lstStyle/>
          <a:p>
            <a:pPr>
              <a:spcBef>
                <a:spcPts val="300"/>
              </a:spcBef>
            </a:pPr>
            <a:r>
              <a:rPr lang="en-US" sz="2400" dirty="0" smtClean="0"/>
              <a:t>A </a:t>
            </a:r>
            <a:r>
              <a:rPr lang="en-US" sz="2400" dirty="0"/>
              <a:t>local event usually leads to many related tweets around the location </a:t>
            </a:r>
            <a:r>
              <a:rPr lang="en-US" sz="2400" b="1" dirty="0"/>
              <a:t>(</a:t>
            </a:r>
            <a:r>
              <a:rPr lang="en-US" sz="2400" b="1" dirty="0">
                <a:solidFill>
                  <a:srgbClr val="FF0000"/>
                </a:solidFill>
              </a:rPr>
              <a:t>a geo-topic </a:t>
            </a:r>
            <a:r>
              <a:rPr lang="en-US" sz="2400" b="1" dirty="0" smtClean="0">
                <a:solidFill>
                  <a:srgbClr val="FF0000"/>
                </a:solidFill>
              </a:rPr>
              <a:t>cluster</a:t>
            </a:r>
            <a:r>
              <a:rPr lang="en-US" sz="2400" b="1" dirty="0" smtClean="0"/>
              <a:t>)</a:t>
            </a:r>
            <a:endParaRPr lang="en-US" sz="2400" dirty="0"/>
          </a:p>
          <a:p>
            <a:pPr>
              <a:spcBef>
                <a:spcPts val="300"/>
              </a:spcBef>
            </a:pPr>
            <a:r>
              <a:rPr lang="en-US" sz="2400" dirty="0" smtClean="0"/>
              <a:t>But </a:t>
            </a:r>
            <a:r>
              <a:rPr lang="en-US" sz="2400" b="1" dirty="0">
                <a:solidFill>
                  <a:srgbClr val="FF0000"/>
                </a:solidFill>
              </a:rPr>
              <a:t>a geo-topic cluster is not necessarily a local </a:t>
            </a:r>
            <a:r>
              <a:rPr lang="en-US" sz="2400" b="1" dirty="0" smtClean="0">
                <a:solidFill>
                  <a:srgbClr val="FF0000"/>
                </a:solidFill>
              </a:rPr>
              <a:t>event</a:t>
            </a:r>
            <a:endParaRPr lang="en-US" sz="2400" dirty="0"/>
          </a:p>
          <a:p>
            <a:pPr lvl="1">
              <a:spcBef>
                <a:spcPts val="300"/>
              </a:spcBef>
            </a:pPr>
            <a:r>
              <a:rPr lang="en-US" sz="2400" dirty="0" smtClean="0"/>
              <a:t>It </a:t>
            </a:r>
            <a:r>
              <a:rPr lang="en-US" sz="2400" dirty="0"/>
              <a:t>may be a routine activity in that region (e.g., </a:t>
            </a:r>
            <a:r>
              <a:rPr lang="en-US" sz="2400" dirty="0" smtClean="0"/>
              <a:t>shopping)</a:t>
            </a:r>
          </a:p>
          <a:p>
            <a:pPr lvl="1">
              <a:spcBef>
                <a:spcPts val="300"/>
              </a:spcBef>
            </a:pPr>
            <a:r>
              <a:rPr lang="en-US" sz="2400" dirty="0" smtClean="0"/>
              <a:t>It may be </a:t>
            </a:r>
            <a:r>
              <a:rPr lang="en-US" sz="2400" dirty="0"/>
              <a:t>a global event rather than a local one (e.g., TV show</a:t>
            </a:r>
            <a:r>
              <a:rPr lang="en-US" sz="2400" dirty="0" smtClean="0"/>
              <a:t>)</a:t>
            </a:r>
          </a:p>
          <a:p>
            <a:pPr lvl="1">
              <a:spcBef>
                <a:spcPts val="300"/>
              </a:spcBef>
            </a:pPr>
            <a:endParaRPr lang="en-US" sz="2400" dirty="0"/>
          </a:p>
          <a:p>
            <a:pPr lvl="1">
              <a:spcBef>
                <a:spcPts val="300"/>
              </a:spcBef>
            </a:pPr>
            <a:endParaRPr lang="en-US" sz="2400" dirty="0" smtClean="0"/>
          </a:p>
          <a:p>
            <a:pPr lvl="1">
              <a:spcBef>
                <a:spcPts val="300"/>
              </a:spcBef>
            </a:pPr>
            <a:endParaRPr lang="en-US" sz="2400" dirty="0"/>
          </a:p>
          <a:p>
            <a:pPr lvl="1">
              <a:spcBef>
                <a:spcPts val="300"/>
              </a:spcBef>
            </a:pPr>
            <a:endParaRPr lang="en-US" sz="2400" dirty="0" smtClean="0"/>
          </a:p>
          <a:p>
            <a:pPr lvl="1">
              <a:spcBef>
                <a:spcPts val="300"/>
              </a:spcBef>
            </a:pPr>
            <a:endParaRPr lang="en-US" sz="2400" dirty="0"/>
          </a:p>
          <a:p>
            <a:pPr>
              <a:spcBef>
                <a:spcPts val="300"/>
              </a:spcBef>
            </a:pPr>
            <a:r>
              <a:rPr lang="en-US" sz="2400" dirty="0"/>
              <a:t>Our </a:t>
            </a:r>
            <a:r>
              <a:rPr lang="en-US" sz="2400" dirty="0" smtClean="0"/>
              <a:t>task: </a:t>
            </a:r>
            <a:r>
              <a:rPr lang="en-US" sz="2400" dirty="0"/>
              <a:t>Given the geo-tagged tweet stream, we aim to </a:t>
            </a:r>
          </a:p>
          <a:p>
            <a:pPr lvl="1">
              <a:spcBef>
                <a:spcPts val="300"/>
              </a:spcBef>
            </a:pPr>
            <a:r>
              <a:rPr lang="en-US" sz="2400" dirty="0" smtClean="0"/>
              <a:t>detect </a:t>
            </a:r>
            <a:r>
              <a:rPr lang="en-US" sz="2400" dirty="0"/>
              <a:t>all local events in any query time window (</a:t>
            </a:r>
            <a:r>
              <a:rPr lang="en-US" sz="2400" b="1" dirty="0">
                <a:solidFill>
                  <a:srgbClr val="FF0000"/>
                </a:solidFill>
              </a:rPr>
              <a:t>batch </a:t>
            </a:r>
            <a:r>
              <a:rPr lang="en-US" sz="2400" b="1" dirty="0" smtClean="0">
                <a:solidFill>
                  <a:srgbClr val="FF0000"/>
                </a:solidFill>
              </a:rPr>
              <a:t>mode</a:t>
            </a:r>
            <a:r>
              <a:rPr lang="en-US" sz="2400" dirty="0" smtClean="0"/>
              <a:t>)</a:t>
            </a:r>
          </a:p>
          <a:p>
            <a:pPr lvl="1">
              <a:spcBef>
                <a:spcPts val="300"/>
              </a:spcBef>
            </a:pPr>
            <a:r>
              <a:rPr lang="en-US" sz="2400" dirty="0" smtClean="0"/>
              <a:t>update </a:t>
            </a:r>
            <a:r>
              <a:rPr lang="en-US" sz="2400" dirty="0"/>
              <a:t>the result list in real time as the query window shifts continuously (</a:t>
            </a:r>
            <a:r>
              <a:rPr lang="en-US" sz="2400" b="1" dirty="0">
                <a:solidFill>
                  <a:srgbClr val="FF0000"/>
                </a:solidFill>
              </a:rPr>
              <a:t>online mode</a:t>
            </a:r>
            <a:r>
              <a:rPr lang="en-US" sz="2400" dirty="0" smtClean="0"/>
              <a:t>)</a:t>
            </a:r>
            <a:endParaRPr 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
        <p:nvSpPr>
          <p:cNvPr id="7" name="Shape 112"/>
          <p:cNvSpPr/>
          <p:nvPr/>
        </p:nvSpPr>
        <p:spPr>
          <a:xfrm>
            <a:off x="4633064" y="3122805"/>
            <a:ext cx="6377443" cy="699743"/>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gn="just">
              <a:defRPr sz="2900" i="1"/>
            </a:lvl1pPr>
          </a:lstStyle>
          <a:p>
            <a:pPr defTabSz="410751" hangingPunct="0"/>
            <a:r>
              <a:rPr sz="2039" kern="0" dirty="0">
                <a:solidFill>
                  <a:srgbClr val="000000"/>
                </a:solidFill>
                <a:sym typeface="Helvetica Light"/>
              </a:rPr>
              <a:t>We define a local event as a </a:t>
            </a:r>
            <a:r>
              <a:rPr sz="2039" kern="0" dirty="0">
                <a:solidFill>
                  <a:srgbClr val="FF0000"/>
                </a:solidFill>
                <a:sym typeface="Helvetica Light"/>
              </a:rPr>
              <a:t>geo-topic cluster that shows clear spatiotemporal </a:t>
            </a:r>
            <a:r>
              <a:rPr sz="2039" kern="0" dirty="0" err="1" smtClean="0">
                <a:solidFill>
                  <a:srgbClr val="FF0000"/>
                </a:solidFill>
                <a:sym typeface="Helvetica Light"/>
              </a:rPr>
              <a:t>burstiness</a:t>
            </a:r>
            <a:endParaRPr sz="2039" kern="0" dirty="0">
              <a:solidFill>
                <a:srgbClr val="FF0000"/>
              </a:solidFill>
              <a:sym typeface="Helvetica Light"/>
            </a:endParaRPr>
          </a:p>
        </p:txBody>
      </p:sp>
      <p:pic>
        <p:nvPicPr>
          <p:cNvPr id="8" name="pasted-image.pdf"/>
          <p:cNvPicPr>
            <a:picLocks noChangeAspect="1"/>
          </p:cNvPicPr>
          <p:nvPr/>
        </p:nvPicPr>
        <p:blipFill>
          <a:blip r:embed="rId4">
            <a:extLst/>
          </a:blip>
          <a:stretch>
            <a:fillRect/>
          </a:stretch>
        </p:blipFill>
        <p:spPr>
          <a:xfrm>
            <a:off x="4679878" y="3828322"/>
            <a:ext cx="7036594" cy="1312665"/>
          </a:xfrm>
          <a:prstGeom prst="rect">
            <a:avLst/>
          </a:prstGeom>
          <a:ln w="12700">
            <a:miter lim="400000"/>
          </a:ln>
        </p:spPr>
      </p:pic>
    </p:spTree>
    <p:extLst>
      <p:ext uri="{BB962C8B-B14F-4D97-AF65-F5344CB8AC3E}">
        <p14:creationId xmlns:p14="http://schemas.microsoft.com/office/powerpoint/2010/main" val="39572458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131976"/>
            <a:ext cx="11002751" cy="782424"/>
          </a:xfrm>
        </p:spPr>
        <p:txBody>
          <a:bodyPr>
            <a:noAutofit/>
          </a:bodyPr>
          <a:lstStyle/>
          <a:p>
            <a:pPr defTabSz="1219110"/>
            <a:r>
              <a:rPr lang="en-US" dirty="0"/>
              <a:t>Overview of </a:t>
            </a:r>
            <a:r>
              <a:rPr lang="en-US" dirty="0" err="1"/>
              <a:t>GeoBurst</a:t>
            </a:r>
            <a:endParaRPr lang="en-US" dirty="0">
              <a:solidFill>
                <a:prstClr val="black"/>
              </a:solidFill>
            </a:endParaRPr>
          </a:p>
        </p:txBody>
      </p:sp>
      <p:sp>
        <p:nvSpPr>
          <p:cNvPr id="3" name="Content Placeholder 2"/>
          <p:cNvSpPr>
            <a:spLocks noGrp="1"/>
          </p:cNvSpPr>
          <p:nvPr>
            <p:ph idx="1"/>
          </p:nvPr>
        </p:nvSpPr>
        <p:spPr>
          <a:xfrm>
            <a:off x="518080" y="1628776"/>
            <a:ext cx="10826195" cy="3829050"/>
          </a:xfrm>
        </p:spPr>
        <p:txBody>
          <a:bodyPr/>
          <a:lstStyle/>
          <a:p>
            <a:pPr>
              <a:spcAft>
                <a:spcPts val="1200"/>
              </a:spcAft>
            </a:pPr>
            <a:r>
              <a:rPr lang="en-US" sz="2400" dirty="0" err="1" smtClean="0"/>
              <a:t>GeoBurst</a:t>
            </a:r>
            <a:r>
              <a:rPr lang="en-US" sz="2400" dirty="0"/>
              <a:t>, a reference-based method for local event </a:t>
            </a:r>
            <a:r>
              <a:rPr lang="en-US" sz="2400" dirty="0" smtClean="0"/>
              <a:t>detection</a:t>
            </a:r>
          </a:p>
          <a:p>
            <a:pPr lvl="1">
              <a:spcAft>
                <a:spcPts val="1200"/>
              </a:spcAft>
            </a:pPr>
            <a:r>
              <a:rPr lang="en-US" sz="2400" dirty="0" smtClean="0"/>
              <a:t>It </a:t>
            </a:r>
            <a:r>
              <a:rPr lang="en-US" sz="2400" dirty="0"/>
              <a:t>consists of three key components:</a:t>
            </a:r>
          </a:p>
          <a:p>
            <a:pPr lvl="3">
              <a:spcAft>
                <a:spcPts val="1200"/>
              </a:spcAft>
            </a:pPr>
            <a:r>
              <a:rPr lang="en-US" sz="2400" b="1" dirty="0" smtClean="0">
                <a:solidFill>
                  <a:srgbClr val="FF0000"/>
                </a:solidFill>
              </a:rPr>
              <a:t>A </a:t>
            </a:r>
            <a:r>
              <a:rPr lang="en-US" sz="2400" b="1" dirty="0">
                <a:solidFill>
                  <a:srgbClr val="FF0000"/>
                </a:solidFill>
              </a:rPr>
              <a:t>candidate generator</a:t>
            </a:r>
            <a:r>
              <a:rPr lang="en-US" sz="2400" dirty="0">
                <a:solidFill>
                  <a:srgbClr val="FF0000"/>
                </a:solidFill>
              </a:rPr>
              <a:t> </a:t>
            </a:r>
            <a:r>
              <a:rPr lang="en-US" sz="2400" dirty="0"/>
              <a:t>that finds geo-topic clusters in the query time frame, and regard them as </a:t>
            </a:r>
            <a:r>
              <a:rPr lang="en-US" sz="2400" i="1" dirty="0"/>
              <a:t>candidate </a:t>
            </a:r>
            <a:r>
              <a:rPr lang="en-US" sz="2400" i="1" dirty="0" smtClean="0"/>
              <a:t>events</a:t>
            </a:r>
            <a:endParaRPr lang="en-US" sz="2400" dirty="0"/>
          </a:p>
          <a:p>
            <a:pPr lvl="3">
              <a:spcAft>
                <a:spcPts val="1200"/>
              </a:spcAft>
            </a:pPr>
            <a:r>
              <a:rPr lang="en-US" sz="2400" b="1" dirty="0" smtClean="0">
                <a:solidFill>
                  <a:srgbClr val="FF0000"/>
                </a:solidFill>
              </a:rPr>
              <a:t>A </a:t>
            </a:r>
            <a:r>
              <a:rPr lang="en-US" sz="2400" b="1" dirty="0">
                <a:solidFill>
                  <a:srgbClr val="FF0000"/>
                </a:solidFill>
              </a:rPr>
              <a:t>ranking module</a:t>
            </a:r>
            <a:r>
              <a:rPr lang="en-US" sz="2400" dirty="0">
                <a:solidFill>
                  <a:srgbClr val="FF0000"/>
                </a:solidFill>
              </a:rPr>
              <a:t> </a:t>
            </a:r>
            <a:r>
              <a:rPr lang="en-US" sz="2400" dirty="0"/>
              <a:t>that summarizes the routine activities in different regions to filter non-event </a:t>
            </a:r>
            <a:r>
              <a:rPr lang="en-US" sz="2400" dirty="0" smtClean="0"/>
              <a:t>candidates</a:t>
            </a:r>
            <a:endParaRPr lang="en-US" sz="2400" dirty="0"/>
          </a:p>
          <a:p>
            <a:pPr lvl="3">
              <a:spcAft>
                <a:spcPts val="1200"/>
              </a:spcAft>
            </a:pPr>
            <a:r>
              <a:rPr lang="en-US" sz="2400" b="1" dirty="0" smtClean="0">
                <a:solidFill>
                  <a:srgbClr val="FF0000"/>
                </a:solidFill>
              </a:rPr>
              <a:t>An </a:t>
            </a:r>
            <a:r>
              <a:rPr lang="en-US" sz="2400" b="1" dirty="0">
                <a:solidFill>
                  <a:srgbClr val="FF0000"/>
                </a:solidFill>
              </a:rPr>
              <a:t>updater</a:t>
            </a:r>
            <a:r>
              <a:rPr lang="en-US" sz="2400" dirty="0">
                <a:solidFill>
                  <a:srgbClr val="FF0000"/>
                </a:solidFill>
              </a:rPr>
              <a:t> </a:t>
            </a:r>
            <a:r>
              <a:rPr lang="en-US" sz="2400" dirty="0"/>
              <a:t>that updates local events in real time as the query window </a:t>
            </a:r>
            <a:r>
              <a:rPr lang="en-US" sz="2400" dirty="0" smtClean="0"/>
              <a:t>shifts</a:t>
            </a:r>
            <a:endParaRPr 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39528321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24" y="131976"/>
            <a:ext cx="12613064" cy="782424"/>
          </a:xfrm>
        </p:spPr>
        <p:txBody>
          <a:bodyPr>
            <a:noAutofit/>
          </a:bodyPr>
          <a:lstStyle/>
          <a:p>
            <a:pPr defTabSz="1219110"/>
            <a:r>
              <a:rPr lang="en-US" sz="3800" dirty="0"/>
              <a:t>Candidate Event </a:t>
            </a:r>
            <a:r>
              <a:rPr lang="en-US" sz="3800" dirty="0" smtClean="0"/>
              <a:t>Generation (I) </a:t>
            </a:r>
            <a:r>
              <a:rPr lang="en-US" sz="3800" dirty="0"/>
              <a:t>Find </a:t>
            </a:r>
            <a:r>
              <a:rPr lang="en-US" sz="3800" dirty="0" smtClean="0"/>
              <a:t>Geo-Topic Clusters </a:t>
            </a:r>
            <a:endParaRPr lang="en-US" sz="3800" dirty="0"/>
          </a:p>
        </p:txBody>
      </p:sp>
      <p:sp>
        <p:nvSpPr>
          <p:cNvPr id="3" name="Content Placeholder 2"/>
          <p:cNvSpPr>
            <a:spLocks noGrp="1"/>
          </p:cNvSpPr>
          <p:nvPr>
            <p:ph idx="1"/>
          </p:nvPr>
        </p:nvSpPr>
        <p:spPr>
          <a:xfrm>
            <a:off x="518080" y="1125839"/>
            <a:ext cx="11180584" cy="5542053"/>
          </a:xfrm>
        </p:spPr>
        <p:txBody>
          <a:bodyPr/>
          <a:lstStyle/>
          <a:p>
            <a:r>
              <a:rPr lang="en-US" sz="2400" dirty="0" smtClean="0"/>
              <a:t>Find </a:t>
            </a:r>
            <a:r>
              <a:rPr lang="en-US" sz="2400" dirty="0">
                <a:solidFill>
                  <a:srgbClr val="FF0000"/>
                </a:solidFill>
              </a:rPr>
              <a:t>geo-topic clusters </a:t>
            </a:r>
            <a:r>
              <a:rPr lang="en-US" sz="2400" dirty="0"/>
              <a:t>in the query time frame as candidate </a:t>
            </a:r>
            <a:r>
              <a:rPr lang="en-US" sz="2400" dirty="0" smtClean="0"/>
              <a:t>events</a:t>
            </a:r>
            <a:endParaRPr lang="en-US" sz="2400" dirty="0"/>
          </a:p>
          <a:p>
            <a:pPr lvl="1"/>
            <a:r>
              <a:rPr lang="en-US" sz="2400" dirty="0" smtClean="0"/>
              <a:t>Geo-topic cluster (a </a:t>
            </a:r>
            <a:r>
              <a:rPr lang="en-US" sz="2400" dirty="0"/>
              <a:t>group of </a:t>
            </a:r>
            <a:r>
              <a:rPr lang="en-US" sz="2400" dirty="0" smtClean="0"/>
              <a:t>tweets): geographically </a:t>
            </a:r>
            <a:r>
              <a:rPr lang="en-US" sz="2400" dirty="0"/>
              <a:t>close </a:t>
            </a:r>
            <a:r>
              <a:rPr lang="en-US" sz="2400" dirty="0" smtClean="0"/>
              <a:t>&amp; </a:t>
            </a:r>
            <a:r>
              <a:rPr lang="en-US" sz="2400" dirty="0"/>
              <a:t>semantically </a:t>
            </a:r>
            <a:r>
              <a:rPr lang="en-US" sz="2400" dirty="0" smtClean="0"/>
              <a:t>relevant</a:t>
            </a:r>
          </a:p>
          <a:p>
            <a:r>
              <a:rPr lang="en-US" sz="2400" dirty="0" smtClean="0"/>
              <a:t>Intuition</a:t>
            </a:r>
            <a:r>
              <a:rPr lang="en-US" sz="2400" dirty="0"/>
              <a:t>: the spot where the event occurs is acting as a </a:t>
            </a:r>
            <a:r>
              <a:rPr lang="en-US" sz="2400" b="1" i="1" dirty="0">
                <a:solidFill>
                  <a:srgbClr val="FF0000"/>
                </a:solidFill>
              </a:rPr>
              <a:t>pivot</a:t>
            </a:r>
            <a:r>
              <a:rPr lang="en-US" sz="2400" dirty="0"/>
              <a:t> that produces relevant tweets around </a:t>
            </a:r>
            <a:r>
              <a:rPr lang="en-US" sz="2400" dirty="0" smtClean="0"/>
              <a:t>it</a:t>
            </a:r>
            <a:endParaRPr lang="en-US" sz="2400" dirty="0"/>
          </a:p>
          <a:p>
            <a:r>
              <a:rPr lang="en-US" sz="2400" dirty="0"/>
              <a:t>Our clustering algorithm is based on:</a:t>
            </a:r>
          </a:p>
          <a:p>
            <a:pPr lvl="1"/>
            <a:r>
              <a:rPr lang="en-US" sz="2400" dirty="0"/>
              <a:t>a geo-topic authority score for each tweet</a:t>
            </a:r>
            <a:endParaRPr lang="en-US" sz="2400" dirty="0">
              <a:solidFill>
                <a:srgbClr val="FF0000"/>
              </a:solidFill>
            </a:endParaRPr>
          </a:p>
          <a:p>
            <a:pPr lvl="1"/>
            <a:r>
              <a:rPr lang="en-US" sz="2400" dirty="0"/>
              <a:t>an authority ascent process to find authority maxima as </a:t>
            </a:r>
            <a:r>
              <a:rPr lang="en-US" sz="2400" dirty="0" smtClean="0"/>
              <a:t>pivots</a:t>
            </a:r>
          </a:p>
          <a:p>
            <a:r>
              <a:rPr lang="en-US" sz="2400" dirty="0" smtClean="0"/>
              <a:t>Computing geo-topic authority</a:t>
            </a:r>
          </a:p>
          <a:p>
            <a:pPr lvl="1"/>
            <a:r>
              <a:rPr lang="en-US" sz="2400" dirty="0" smtClean="0"/>
              <a:t>Geographical impact: calculated by a kernel function (</a:t>
            </a:r>
            <a:r>
              <a:rPr lang="en-US" sz="2400" i="1" dirty="0" smtClean="0"/>
              <a:t>d</a:t>
            </a:r>
            <a:r>
              <a:rPr lang="en-US" sz="2400" dirty="0" smtClean="0"/>
              <a:t> and </a:t>
            </a:r>
            <a:r>
              <a:rPr lang="en-US" sz="2400" i="1" dirty="0" smtClean="0"/>
              <a:t>d</a:t>
            </a:r>
            <a:r>
              <a:rPr lang="en-US" sz="2400" dirty="0" smtClean="0"/>
              <a:t>’ are tweets)</a:t>
            </a:r>
          </a:p>
          <a:p>
            <a:pPr lvl="1"/>
            <a:endParaRPr lang="en-US" sz="2400" dirty="0" smtClean="0"/>
          </a:p>
          <a:p>
            <a:pPr lvl="1"/>
            <a:r>
              <a:rPr lang="en-US" sz="2400" dirty="0" smtClean="0"/>
              <a:t>Semantic impact: </a:t>
            </a:r>
            <a:r>
              <a:rPr lang="en-US" sz="2400" dirty="0"/>
              <a:t>calculated by </a:t>
            </a:r>
            <a:r>
              <a:rPr lang="en-US" sz="2400" dirty="0" smtClean="0"/>
              <a:t>random walk on a keyword co-occurrence graph</a:t>
            </a:r>
            <a:endParaRPr lang="en-US" sz="2400" dirty="0"/>
          </a:p>
          <a:p>
            <a:pPr lvl="1"/>
            <a:endParaRPr lang="en-US" sz="2400" dirty="0" smtClean="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asted-image.pdf"/>
          <p:cNvPicPr>
            <a:picLocks noChangeAspect="1"/>
          </p:cNvPicPr>
          <p:nvPr/>
        </p:nvPicPr>
        <p:blipFill>
          <a:blip r:embed="rId3">
            <a:extLst/>
          </a:blip>
          <a:stretch>
            <a:fillRect/>
          </a:stretch>
        </p:blipFill>
        <p:spPr>
          <a:xfrm>
            <a:off x="9396693" y="2661839"/>
            <a:ext cx="2371838" cy="1681849"/>
          </a:xfrm>
          <a:prstGeom prst="rect">
            <a:avLst/>
          </a:prstGeom>
          <a:ln w="12700">
            <a:miter lim="400000"/>
          </a:ln>
        </p:spPr>
      </p:pic>
      <p:pic>
        <p:nvPicPr>
          <p:cNvPr id="4" name="Picture 3"/>
          <p:cNvPicPr>
            <a:picLocks noChangeAspect="1"/>
          </p:cNvPicPr>
          <p:nvPr/>
        </p:nvPicPr>
        <p:blipFill>
          <a:blip r:embed="rId4"/>
          <a:stretch>
            <a:fillRect/>
          </a:stretch>
        </p:blipFill>
        <p:spPr>
          <a:xfrm>
            <a:off x="4114800" y="5051103"/>
            <a:ext cx="3752850" cy="392615"/>
          </a:xfrm>
          <a:prstGeom prst="rect">
            <a:avLst/>
          </a:prstGeom>
        </p:spPr>
      </p:pic>
      <p:pic>
        <p:nvPicPr>
          <p:cNvPr id="19" name="Picture 18"/>
          <p:cNvPicPr>
            <a:picLocks noChangeAspect="1"/>
          </p:cNvPicPr>
          <p:nvPr/>
        </p:nvPicPr>
        <p:blipFill>
          <a:blip r:embed="rId5"/>
          <a:stretch>
            <a:fillRect/>
          </a:stretch>
        </p:blipFill>
        <p:spPr>
          <a:xfrm>
            <a:off x="3911176" y="5958764"/>
            <a:ext cx="3835459" cy="709128"/>
          </a:xfrm>
          <a:prstGeom prst="rect">
            <a:avLst/>
          </a:prstGeom>
        </p:spPr>
      </p:pic>
    </p:spTree>
    <p:extLst>
      <p:ext uri="{BB962C8B-B14F-4D97-AF65-F5344CB8AC3E}">
        <p14:creationId xmlns:p14="http://schemas.microsoft.com/office/powerpoint/2010/main" val="213960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080" y="1163547"/>
            <a:ext cx="6320236" cy="5542053"/>
          </a:xfrm>
        </p:spPr>
        <p:txBody>
          <a:bodyPr/>
          <a:lstStyle/>
          <a:p>
            <a:r>
              <a:rPr lang="en-US" sz="2400" dirty="0"/>
              <a:t>Geo-topic authority: A tweet gets </a:t>
            </a:r>
            <a:r>
              <a:rPr lang="en-US" sz="2400" b="1" dirty="0"/>
              <a:t>an authority score</a:t>
            </a:r>
            <a:r>
              <a:rPr lang="en-US" sz="2400" dirty="0"/>
              <a:t> from neighbor tweets where</a:t>
            </a:r>
          </a:p>
          <a:p>
            <a:pPr lvl="1"/>
            <a:r>
              <a:rPr lang="en-US" sz="2400" dirty="0"/>
              <a:t>The geographical impact is captured by kernel function</a:t>
            </a:r>
          </a:p>
          <a:p>
            <a:pPr lvl="1"/>
            <a:r>
              <a:rPr lang="en-US" sz="2400" dirty="0"/>
              <a:t>The semantic impact is captured by random walk on the keyword co-occurrence graph</a:t>
            </a:r>
          </a:p>
          <a:p>
            <a:r>
              <a:rPr lang="en-US" sz="2400" dirty="0" smtClean="0"/>
              <a:t>A </a:t>
            </a:r>
            <a:r>
              <a:rPr lang="en-US" sz="2400" b="1" dirty="0">
                <a:solidFill>
                  <a:srgbClr val="FF0000"/>
                </a:solidFill>
              </a:rPr>
              <a:t>pivot</a:t>
            </a:r>
            <a:r>
              <a:rPr lang="en-US" sz="2400" dirty="0"/>
              <a:t> is an authority maximum: a prominent tweet that is surrounded by many relevant </a:t>
            </a:r>
            <a:r>
              <a:rPr lang="en-US" sz="2400" dirty="0" smtClean="0"/>
              <a:t>tweets</a:t>
            </a:r>
            <a:endParaRPr lang="en-US" sz="2400" b="1" dirty="0" smtClean="0">
              <a:solidFill>
                <a:srgbClr val="FF0000"/>
              </a:solidFill>
            </a:endParaRPr>
          </a:p>
          <a:p>
            <a:r>
              <a:rPr lang="en-US" sz="2400" b="1" dirty="0" smtClean="0">
                <a:solidFill>
                  <a:srgbClr val="FF0000"/>
                </a:solidFill>
              </a:rPr>
              <a:t>A </a:t>
            </a:r>
            <a:r>
              <a:rPr lang="en-US" sz="2400" b="1" dirty="0">
                <a:solidFill>
                  <a:srgbClr val="FF0000"/>
                </a:solidFill>
              </a:rPr>
              <a:t>pivot attracts similar tweets</a:t>
            </a:r>
            <a:r>
              <a:rPr lang="en-US" sz="2400" dirty="0">
                <a:solidFill>
                  <a:srgbClr val="FF0000"/>
                </a:solidFill>
              </a:rPr>
              <a:t> </a:t>
            </a:r>
            <a:r>
              <a:rPr lang="en-US" sz="2400" dirty="0"/>
              <a:t>to form geo-topic clusters </a:t>
            </a:r>
          </a:p>
          <a:p>
            <a:r>
              <a:rPr lang="en-US" sz="2400" dirty="0" smtClean="0"/>
              <a:t>Find all the pivots </a:t>
            </a:r>
            <a:r>
              <a:rPr lang="en-US" sz="2400" dirty="0"/>
              <a:t>in the geo-topic space </a:t>
            </a:r>
            <a:r>
              <a:rPr lang="en-US" sz="2400" dirty="0" smtClean="0"/>
              <a:t>by </a:t>
            </a:r>
            <a:r>
              <a:rPr lang="en-US" sz="2400" dirty="0" smtClean="0">
                <a:solidFill>
                  <a:srgbClr val="FF0000"/>
                </a:solidFill>
              </a:rPr>
              <a:t>Authority Ascent</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
        <p:nvSpPr>
          <p:cNvPr id="6" name="Title 1"/>
          <p:cNvSpPr txBox="1">
            <a:spLocks/>
          </p:cNvSpPr>
          <p:nvPr/>
        </p:nvSpPr>
        <p:spPr>
          <a:xfrm>
            <a:off x="-283002" y="131975"/>
            <a:ext cx="12613064" cy="782424"/>
          </a:xfrm>
          <a:prstGeom prst="rect">
            <a:avLst/>
          </a:prstGeom>
        </p:spPr>
        <p:txBody>
          <a:bodyPr vert="horz" lIns="91436" tIns="45718" rIns="91436" bIns="45718" rtlCol="0" anchor="b">
            <a:noAutofit/>
          </a:bodyPr>
          <a:lstStyle>
            <a:lvl1pPr marL="0" algn="ctr" defTabSz="914354" rtl="0" eaLnBrk="1" latinLnBrk="0" hangingPunct="1">
              <a:lnSpc>
                <a:spcPct val="85000"/>
              </a:lnSpc>
              <a:spcBef>
                <a:spcPct val="0"/>
              </a:spcBef>
              <a:buNone/>
              <a:defRPr sz="4000" b="1" kern="1200" spc="-51" baseline="0">
                <a:solidFill>
                  <a:schemeClr val="tx1"/>
                </a:solidFill>
                <a:effectLst>
                  <a:outerShdw blurRad="38100" dist="38100" dir="2700000" algn="tl">
                    <a:srgbClr val="000000">
                      <a:alpha val="43137"/>
                    </a:srgbClr>
                  </a:outerShdw>
                </a:effectLst>
                <a:latin typeface="Berlin Sans FB Demi" panose="020E0802020502020306" pitchFamily="34" charset="0"/>
                <a:ea typeface="+mj-ea"/>
                <a:cs typeface="+mj-cs"/>
              </a:defRPr>
            </a:lvl1pPr>
          </a:lstStyle>
          <a:p>
            <a:pPr defTabSz="1219110"/>
            <a:r>
              <a:rPr lang="en-US" sz="3800" dirty="0" smtClean="0"/>
              <a:t>Candidate Event Generation (II) </a:t>
            </a:r>
            <a:r>
              <a:rPr lang="en-US" sz="3600" dirty="0" smtClean="0"/>
              <a:t>Pivot &amp; </a:t>
            </a:r>
            <a:r>
              <a:rPr lang="en-US" sz="3600" dirty="0"/>
              <a:t>Authority Ascent</a:t>
            </a:r>
            <a:endParaRPr lang="en-US" sz="3800" dirty="0"/>
          </a:p>
        </p:txBody>
      </p:sp>
      <p:pic>
        <p:nvPicPr>
          <p:cNvPr id="7" name="pasted-image.pdf"/>
          <p:cNvPicPr>
            <a:picLocks noChangeAspect="1"/>
          </p:cNvPicPr>
          <p:nvPr/>
        </p:nvPicPr>
        <p:blipFill>
          <a:blip r:embed="rId3">
            <a:extLst/>
          </a:blip>
          <a:stretch>
            <a:fillRect/>
          </a:stretch>
        </p:blipFill>
        <p:spPr>
          <a:xfrm>
            <a:off x="6043806" y="2643428"/>
            <a:ext cx="2111645" cy="1497349"/>
          </a:xfrm>
          <a:prstGeom prst="rect">
            <a:avLst/>
          </a:prstGeom>
          <a:ln w="12700">
            <a:miter lim="400000"/>
          </a:ln>
        </p:spPr>
      </p:pic>
      <p:pic>
        <p:nvPicPr>
          <p:cNvPr id="8" name="pasted-image.pdf"/>
          <p:cNvPicPr>
            <a:picLocks noChangeAspect="1"/>
          </p:cNvPicPr>
          <p:nvPr/>
        </p:nvPicPr>
        <p:blipFill>
          <a:blip r:embed="rId4">
            <a:extLst/>
          </a:blip>
          <a:stretch>
            <a:fillRect/>
          </a:stretch>
        </p:blipFill>
        <p:spPr>
          <a:xfrm>
            <a:off x="6807929" y="4277313"/>
            <a:ext cx="5273626" cy="2305877"/>
          </a:xfrm>
          <a:prstGeom prst="rect">
            <a:avLst/>
          </a:prstGeom>
          <a:ln w="12700">
            <a:miter lim="400000"/>
          </a:ln>
        </p:spPr>
      </p:pic>
      <p:grpSp>
        <p:nvGrpSpPr>
          <p:cNvPr id="9" name="Group 8"/>
          <p:cNvGrpSpPr/>
          <p:nvPr/>
        </p:nvGrpSpPr>
        <p:grpSpPr>
          <a:xfrm>
            <a:off x="7013011" y="1195461"/>
            <a:ext cx="4545920" cy="1425538"/>
            <a:chOff x="5916654" y="3466140"/>
            <a:chExt cx="4545920" cy="1425538"/>
          </a:xfrm>
        </p:grpSpPr>
        <p:pic>
          <p:nvPicPr>
            <p:cNvPr id="10" name="pasted-image.png"/>
            <p:cNvPicPr>
              <a:picLocks noChangeAspect="1"/>
            </p:cNvPicPr>
            <p:nvPr/>
          </p:nvPicPr>
          <p:blipFill>
            <a:blip r:embed="rId5">
              <a:extLst/>
            </a:blip>
            <a:stretch>
              <a:fillRect/>
            </a:stretch>
          </p:blipFill>
          <p:spPr>
            <a:xfrm>
              <a:off x="6116419" y="3555436"/>
              <a:ext cx="3621611" cy="605489"/>
            </a:xfrm>
            <a:prstGeom prst="rect">
              <a:avLst/>
            </a:prstGeom>
            <a:ln w="12700">
              <a:miter lim="400000"/>
            </a:ln>
          </p:spPr>
        </p:pic>
        <p:sp>
          <p:nvSpPr>
            <p:cNvPr id="11" name="Shape 131"/>
            <p:cNvSpPr/>
            <p:nvPr/>
          </p:nvSpPr>
          <p:spPr>
            <a:xfrm>
              <a:off x="7534794" y="3466140"/>
              <a:ext cx="1111783" cy="605488"/>
            </a:xfrm>
            <a:prstGeom prst="roundRect">
              <a:avLst>
                <a:gd name="adj" fmla="val 22122"/>
              </a:avLst>
            </a:prstGeom>
            <a:ln w="25400">
              <a:solidFill>
                <a:schemeClr val="accent5"/>
              </a:solidFill>
              <a:miter lim="400000"/>
            </a:ln>
            <a:effectLst>
              <a:outerShdw blurRad="38100" dist="25400" dir="5400000" rotWithShape="0">
                <a:srgbClr val="000000">
                  <a:alpha val="50000"/>
                </a:srgbClr>
              </a:outerShdw>
            </a:effectLst>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sp>
          <p:nvSpPr>
            <p:cNvPr id="12" name="Shape 132"/>
            <p:cNvSpPr/>
            <p:nvPr/>
          </p:nvSpPr>
          <p:spPr>
            <a:xfrm>
              <a:off x="6104071" y="3466140"/>
              <a:ext cx="544667" cy="605488"/>
            </a:xfrm>
            <a:prstGeom prst="roundRect">
              <a:avLst>
                <a:gd name="adj" fmla="val 24592"/>
              </a:avLst>
            </a:prstGeom>
            <a:ln w="25400">
              <a:solidFill>
                <a:schemeClr val="accent5"/>
              </a:solidFill>
              <a:miter lim="400000"/>
            </a:ln>
            <a:effectLst>
              <a:outerShdw blurRad="38100" dist="25400" dir="5400000" rotWithShape="0">
                <a:srgbClr val="000000">
                  <a:alpha val="50000"/>
                </a:srgbClr>
              </a:outerShdw>
            </a:effectLst>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sp>
          <p:nvSpPr>
            <p:cNvPr id="13" name="Shape 133"/>
            <p:cNvSpPr/>
            <p:nvPr/>
          </p:nvSpPr>
          <p:spPr>
            <a:xfrm>
              <a:off x="8728015" y="3466140"/>
              <a:ext cx="1111783" cy="605488"/>
            </a:xfrm>
            <a:prstGeom prst="roundRect">
              <a:avLst>
                <a:gd name="adj" fmla="val 22122"/>
              </a:avLst>
            </a:prstGeom>
            <a:ln w="25400">
              <a:solidFill>
                <a:schemeClr val="accent5"/>
              </a:solidFill>
              <a:miter lim="400000"/>
            </a:ln>
            <a:effectLst>
              <a:outerShdw blurRad="38100" dist="25400" dir="5400000" rotWithShape="0">
                <a:srgbClr val="000000">
                  <a:alpha val="50000"/>
                </a:srgbClr>
              </a:outerShdw>
            </a:effectLst>
          </p:spPr>
          <p:txBody>
            <a:bodyPr lIns="35719" tIns="35719" rIns="35719" bIns="35719" anchor="ctr"/>
            <a:lstStyle/>
            <a:p>
              <a:pPr algn="ctr" defTabSz="410751" hangingPunct="0">
                <a:defRPr sz="2400">
                  <a:solidFill>
                    <a:srgbClr val="FFFFFF"/>
                  </a:solidFill>
                </a:defRPr>
              </a:pPr>
              <a:endParaRPr sz="1687" kern="0">
                <a:solidFill>
                  <a:srgbClr val="FFFFFF"/>
                </a:solidFill>
                <a:sym typeface="Helvetica Light"/>
              </a:endParaRPr>
            </a:p>
          </p:txBody>
        </p:sp>
        <p:sp>
          <p:nvSpPr>
            <p:cNvPr id="14" name="Shape 134"/>
            <p:cNvSpPr/>
            <p:nvPr/>
          </p:nvSpPr>
          <p:spPr>
            <a:xfrm>
              <a:off x="5916654" y="4495614"/>
              <a:ext cx="1043555"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800"/>
              </a:lvl1pPr>
            </a:lstStyle>
            <a:p>
              <a:pPr algn="ctr" defTabSz="410751" hangingPunct="0"/>
              <a:r>
                <a:rPr sz="1969" kern="0" dirty="0">
                  <a:solidFill>
                    <a:srgbClr val="000000"/>
                  </a:solidFill>
                  <a:sym typeface="Helvetica Light"/>
                </a:rPr>
                <a:t>authority</a:t>
              </a:r>
            </a:p>
          </p:txBody>
        </p:sp>
        <p:sp>
          <p:nvSpPr>
            <p:cNvPr id="15" name="Shape 136"/>
            <p:cNvSpPr/>
            <p:nvPr/>
          </p:nvSpPr>
          <p:spPr>
            <a:xfrm>
              <a:off x="7491368" y="4342779"/>
              <a:ext cx="1324081"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800"/>
              </a:lvl1pPr>
            </a:lstStyle>
            <a:p>
              <a:pPr algn="ctr" defTabSz="410751" hangingPunct="0"/>
              <a:r>
                <a:rPr sz="1969" kern="0" dirty="0">
                  <a:solidFill>
                    <a:srgbClr val="000000"/>
                  </a:solidFill>
                  <a:sym typeface="Helvetica Light"/>
                </a:rPr>
                <a:t>geo-impact</a:t>
              </a:r>
            </a:p>
          </p:txBody>
        </p:sp>
        <p:sp>
          <p:nvSpPr>
            <p:cNvPr id="16" name="Shape 137"/>
            <p:cNvSpPr/>
            <p:nvPr/>
          </p:nvSpPr>
          <p:spPr>
            <a:xfrm>
              <a:off x="8520980" y="4516511"/>
              <a:ext cx="1941594" cy="375167"/>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algn="ctr" defTabSz="410751" hangingPunct="0">
                <a:defRPr sz="2800"/>
              </a:pPr>
              <a:r>
                <a:rPr sz="1969" kern="0" dirty="0">
                  <a:solidFill>
                    <a:srgbClr val="000000"/>
                  </a:solidFill>
                  <a:sym typeface="Helvetica Light"/>
                </a:rPr>
                <a:t>semantic </a:t>
              </a:r>
              <a:r>
                <a:rPr sz="1969" kern="0" dirty="0" smtClean="0">
                  <a:solidFill>
                    <a:srgbClr val="000000"/>
                  </a:solidFill>
                  <a:sym typeface="Helvetica Light"/>
                </a:rPr>
                <a:t>impact</a:t>
              </a:r>
              <a:endParaRPr sz="1969" kern="0" dirty="0">
                <a:solidFill>
                  <a:srgbClr val="000000"/>
                </a:solidFill>
                <a:sym typeface="Helvetica Light"/>
              </a:endParaRPr>
            </a:p>
          </p:txBody>
        </p:sp>
        <p:sp>
          <p:nvSpPr>
            <p:cNvPr id="17" name="Shape 138"/>
            <p:cNvSpPr/>
            <p:nvPr/>
          </p:nvSpPr>
          <p:spPr>
            <a:xfrm>
              <a:off x="6347051" y="4080581"/>
              <a:ext cx="13461" cy="501384"/>
            </a:xfrm>
            <a:prstGeom prst="line">
              <a:avLst/>
            </a:prstGeom>
            <a:ln w="25400">
              <a:solidFill>
                <a:srgbClr val="000000"/>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18" name="Shape 139"/>
            <p:cNvSpPr/>
            <p:nvPr/>
          </p:nvSpPr>
          <p:spPr>
            <a:xfrm>
              <a:off x="8088601" y="4096235"/>
              <a:ext cx="19074" cy="342834"/>
            </a:xfrm>
            <a:prstGeom prst="line">
              <a:avLst/>
            </a:prstGeom>
            <a:ln w="25400">
              <a:solidFill>
                <a:srgbClr val="000000"/>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19" name="Shape 140"/>
            <p:cNvSpPr/>
            <p:nvPr/>
          </p:nvSpPr>
          <p:spPr>
            <a:xfrm>
              <a:off x="9326770" y="4080581"/>
              <a:ext cx="19838" cy="501384"/>
            </a:xfrm>
            <a:prstGeom prst="line">
              <a:avLst/>
            </a:prstGeom>
            <a:ln w="25400">
              <a:solidFill>
                <a:srgbClr val="000000"/>
              </a:solidFill>
              <a:miter lim="400000"/>
              <a:tailEnd type="triangle"/>
            </a:ln>
          </p:spPr>
          <p:txBody>
            <a:bodyPr lIns="35719" tIns="35719" rIns="35719" bIns="35719" anchor="ctr"/>
            <a:lstStyle/>
            <a:p>
              <a:pPr algn="ctr" defTabSz="410751" hangingPunct="0">
                <a:defRPr sz="2400"/>
              </a:pPr>
              <a:endParaRPr sz="1687" kern="0">
                <a:solidFill>
                  <a:srgbClr val="000000"/>
                </a:solidFill>
                <a:sym typeface="Helvetica Light"/>
              </a:endParaRPr>
            </a:p>
          </p:txBody>
        </p:sp>
      </p:grpSp>
      <p:sp>
        <p:nvSpPr>
          <p:cNvPr id="20" name="Shape 141"/>
          <p:cNvSpPr/>
          <p:nvPr/>
        </p:nvSpPr>
        <p:spPr>
          <a:xfrm>
            <a:off x="8305799" y="2643428"/>
            <a:ext cx="3253132" cy="903132"/>
          </a:xfrm>
          <a:prstGeom prst="rect">
            <a:avLst/>
          </a:prstGeom>
          <a:solidFill>
            <a:srgbClr val="FFFF00"/>
          </a:solidFill>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pPr algn="ctr" defTabSz="410751" hangingPunct="0"/>
            <a:r>
              <a:rPr sz="1800" kern="0" dirty="0">
                <a:solidFill>
                  <a:srgbClr val="000000"/>
                </a:solidFill>
                <a:sym typeface="Helvetica Light"/>
              </a:rPr>
              <a:t>Authority can be interpreted as the total amount of energy received from the </a:t>
            </a:r>
            <a:r>
              <a:rPr sz="1800" kern="0" dirty="0" smtClean="0">
                <a:solidFill>
                  <a:srgbClr val="000000"/>
                </a:solidFill>
                <a:sym typeface="Helvetica Light"/>
              </a:rPr>
              <a:t>neighbors</a:t>
            </a:r>
            <a:endParaRPr sz="1800" kern="0" dirty="0">
              <a:solidFill>
                <a:srgbClr val="000000"/>
              </a:solidFill>
              <a:sym typeface="Helvetica Light"/>
            </a:endParaRPr>
          </a:p>
        </p:txBody>
      </p:sp>
    </p:spTree>
    <p:extLst>
      <p:ext uri="{BB962C8B-B14F-4D97-AF65-F5344CB8AC3E}">
        <p14:creationId xmlns:p14="http://schemas.microsoft.com/office/powerpoint/2010/main" val="3760030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ng"/>
          <p:cNvPicPr>
            <a:picLocks noChangeAspect="1"/>
          </p:cNvPicPr>
          <p:nvPr/>
        </p:nvPicPr>
        <p:blipFill>
          <a:blip r:embed="rId3">
            <a:extLst/>
          </a:blip>
          <a:stretch>
            <a:fillRect/>
          </a:stretch>
        </p:blipFill>
        <p:spPr>
          <a:xfrm>
            <a:off x="6743515" y="3568336"/>
            <a:ext cx="5306910" cy="3264851"/>
          </a:xfrm>
          <a:prstGeom prst="rect">
            <a:avLst/>
          </a:prstGeom>
          <a:ln w="12700">
            <a:miter lim="400000"/>
          </a:ln>
        </p:spPr>
      </p:pic>
      <p:sp>
        <p:nvSpPr>
          <p:cNvPr id="2" name="Title 1"/>
          <p:cNvSpPr>
            <a:spLocks noGrp="1"/>
          </p:cNvSpPr>
          <p:nvPr>
            <p:ph type="title"/>
          </p:nvPr>
        </p:nvSpPr>
        <p:spPr>
          <a:xfrm>
            <a:off x="518080" y="131976"/>
            <a:ext cx="11002751" cy="782424"/>
          </a:xfrm>
        </p:spPr>
        <p:txBody>
          <a:bodyPr>
            <a:noAutofit/>
          </a:bodyPr>
          <a:lstStyle/>
          <a:p>
            <a:pPr defTabSz="1219110"/>
            <a:r>
              <a:rPr lang="en-US" dirty="0"/>
              <a:t>The Ranking Module</a:t>
            </a:r>
            <a:endParaRPr lang="en-US" dirty="0">
              <a:solidFill>
                <a:prstClr val="black"/>
              </a:solidFill>
            </a:endParaRPr>
          </a:p>
        </p:txBody>
      </p:sp>
      <p:sp>
        <p:nvSpPr>
          <p:cNvPr id="3" name="Content Placeholder 2"/>
          <p:cNvSpPr>
            <a:spLocks noGrp="1"/>
          </p:cNvSpPr>
          <p:nvPr>
            <p:ph idx="1"/>
          </p:nvPr>
        </p:nvSpPr>
        <p:spPr>
          <a:xfrm>
            <a:off x="518080" y="1163547"/>
            <a:ext cx="11040851" cy="5542053"/>
          </a:xfrm>
        </p:spPr>
        <p:txBody>
          <a:bodyPr/>
          <a:lstStyle/>
          <a:p>
            <a:r>
              <a:rPr lang="en-US" sz="2400" dirty="0" smtClean="0"/>
              <a:t>We </a:t>
            </a:r>
            <a:r>
              <a:rPr lang="en-US" sz="2400" dirty="0"/>
              <a:t>design the </a:t>
            </a:r>
            <a:r>
              <a:rPr lang="en-US" sz="2400" b="1" dirty="0">
                <a:solidFill>
                  <a:srgbClr val="FF0000"/>
                </a:solidFill>
              </a:rPr>
              <a:t>activity timeline structure</a:t>
            </a:r>
            <a:r>
              <a:rPr lang="en-US" sz="2400" dirty="0">
                <a:solidFill>
                  <a:srgbClr val="FF0000"/>
                </a:solidFill>
              </a:rPr>
              <a:t> </a:t>
            </a:r>
            <a:r>
              <a:rPr lang="en-US" sz="2400" dirty="0"/>
              <a:t>to summarize the activities in different spatial regions and time </a:t>
            </a:r>
            <a:r>
              <a:rPr lang="en-US" sz="2400" dirty="0" smtClean="0"/>
              <a:t>periods</a:t>
            </a:r>
          </a:p>
          <a:p>
            <a:r>
              <a:rPr lang="en-US" sz="2400" dirty="0" smtClean="0"/>
              <a:t>The </a:t>
            </a:r>
            <a:r>
              <a:rPr lang="en-US" sz="2400" dirty="0"/>
              <a:t>summaries in the activity timeline serve as background knowledge to quantify the spatiotemporal </a:t>
            </a:r>
            <a:r>
              <a:rPr lang="en-US" sz="2400" dirty="0" err="1"/>
              <a:t>burstiness</a:t>
            </a:r>
            <a:r>
              <a:rPr lang="en-US" sz="2400" dirty="0"/>
              <a:t> of </a:t>
            </a:r>
            <a:r>
              <a:rPr lang="en-US" sz="2400" dirty="0" smtClean="0"/>
              <a:t>candidates</a:t>
            </a:r>
            <a:endParaRPr 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pSp>
        <p:nvGrpSpPr>
          <p:cNvPr id="10" name="Group 9"/>
          <p:cNvGrpSpPr/>
          <p:nvPr/>
        </p:nvGrpSpPr>
        <p:grpSpPr>
          <a:xfrm>
            <a:off x="130098" y="2810280"/>
            <a:ext cx="7436849" cy="3216636"/>
            <a:chOff x="280929" y="2857414"/>
            <a:chExt cx="7436849" cy="3216636"/>
          </a:xfrm>
        </p:grpSpPr>
        <p:pic>
          <p:nvPicPr>
            <p:cNvPr id="6" name="pasted-image.png"/>
            <p:cNvPicPr>
              <a:picLocks noChangeAspect="1"/>
            </p:cNvPicPr>
            <p:nvPr/>
          </p:nvPicPr>
          <p:blipFill>
            <a:blip r:embed="rId4">
              <a:extLst/>
            </a:blip>
            <a:stretch>
              <a:fillRect/>
            </a:stretch>
          </p:blipFill>
          <p:spPr>
            <a:xfrm>
              <a:off x="280929" y="4010111"/>
              <a:ext cx="2194701" cy="1934610"/>
            </a:xfrm>
            <a:prstGeom prst="rect">
              <a:avLst/>
            </a:prstGeom>
            <a:ln w="12700">
              <a:miter lim="400000"/>
            </a:ln>
          </p:spPr>
        </p:pic>
        <p:pic>
          <p:nvPicPr>
            <p:cNvPr id="7" name="pasted-image.pdf"/>
            <p:cNvPicPr>
              <a:picLocks noChangeAspect="1"/>
            </p:cNvPicPr>
            <p:nvPr/>
          </p:nvPicPr>
          <p:blipFill>
            <a:blip r:embed="rId5">
              <a:extLst/>
            </a:blip>
            <a:stretch>
              <a:fillRect/>
            </a:stretch>
          </p:blipFill>
          <p:spPr>
            <a:xfrm>
              <a:off x="2268543" y="2857414"/>
              <a:ext cx="5449235" cy="744356"/>
            </a:xfrm>
            <a:prstGeom prst="rect">
              <a:avLst/>
            </a:prstGeom>
            <a:ln w="12700">
              <a:miter lim="400000"/>
            </a:ln>
          </p:spPr>
        </p:pic>
        <p:sp>
          <p:nvSpPr>
            <p:cNvPr id="8" name="Shape 158"/>
            <p:cNvSpPr/>
            <p:nvPr/>
          </p:nvSpPr>
          <p:spPr>
            <a:xfrm flipV="1">
              <a:off x="1788175" y="3503801"/>
              <a:ext cx="501344" cy="501344"/>
            </a:xfrm>
            <a:prstGeom prst="line">
              <a:avLst/>
            </a:prstGeom>
            <a:ln w="12700">
              <a:solidFill>
                <a:srgbClr val="000000"/>
              </a:solidFill>
              <a:miter lim="400000"/>
            </a:ln>
          </p:spPr>
          <p:txBody>
            <a:bodyPr lIns="35719" tIns="35719" rIns="35719" bIns="35719" anchor="ctr"/>
            <a:lstStyle/>
            <a:p>
              <a:pPr algn="ctr" defTabSz="410751" hangingPunct="0">
                <a:defRPr sz="2400"/>
              </a:pPr>
              <a:endParaRPr sz="1687" kern="0">
                <a:solidFill>
                  <a:srgbClr val="000000"/>
                </a:solidFill>
                <a:sym typeface="Helvetica Light"/>
              </a:endParaRPr>
            </a:p>
          </p:txBody>
        </p:sp>
        <p:sp>
          <p:nvSpPr>
            <p:cNvPr id="9" name="Shape 159"/>
            <p:cNvSpPr/>
            <p:nvPr/>
          </p:nvSpPr>
          <p:spPr>
            <a:xfrm>
              <a:off x="2712781" y="3725898"/>
              <a:ext cx="4471677" cy="626133"/>
            </a:xfrm>
            <a:prstGeom prst="rect">
              <a:avLst/>
            </a:prstGeom>
            <a:solidFill>
              <a:srgbClr val="FFFF00"/>
            </a:solidFill>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defTabSz="410751" hangingPunct="0">
                <a:defRPr sz="2400"/>
              </a:pPr>
              <a:r>
                <a:rPr sz="1800" kern="0" dirty="0">
                  <a:solidFill>
                    <a:srgbClr val="000000"/>
                  </a:solidFill>
                  <a:sym typeface="Helvetica Light"/>
                </a:rPr>
                <a:t>Each snapshot is a set of </a:t>
              </a:r>
              <a:r>
                <a:rPr sz="1800" kern="0" dirty="0" smtClean="0">
                  <a:solidFill>
                    <a:srgbClr val="000000"/>
                  </a:solidFill>
                  <a:sym typeface="Helvetica Light"/>
                </a:rPr>
                <a:t>micro-clusters</a:t>
              </a:r>
              <a:endParaRPr sz="1800" kern="0" dirty="0">
                <a:solidFill>
                  <a:srgbClr val="000000"/>
                </a:solidFill>
                <a:sym typeface="Helvetica Light"/>
              </a:endParaRPr>
            </a:p>
            <a:p>
              <a:pPr defTabSz="410751" hangingPunct="0">
                <a:defRPr sz="2400"/>
              </a:pPr>
              <a:r>
                <a:rPr sz="1800" kern="0" dirty="0">
                  <a:solidFill>
                    <a:srgbClr val="000000"/>
                  </a:solidFill>
                  <a:sym typeface="Helvetica Light"/>
                </a:rPr>
                <a:t>Each cluster is an activity summary for a </a:t>
              </a:r>
              <a:r>
                <a:rPr sz="1800" kern="0" dirty="0" smtClean="0">
                  <a:solidFill>
                    <a:srgbClr val="000000"/>
                  </a:solidFill>
                  <a:sym typeface="Helvetica Light"/>
                </a:rPr>
                <a:t>region</a:t>
              </a:r>
              <a:r>
                <a:rPr lang="en-US" sz="1800" kern="0" dirty="0" smtClean="0">
                  <a:solidFill>
                    <a:srgbClr val="000000"/>
                  </a:solidFill>
                  <a:sym typeface="Helvetica Light"/>
                </a:rPr>
                <a:t> </a:t>
              </a:r>
              <a:endParaRPr sz="1800" kern="0" dirty="0">
                <a:solidFill>
                  <a:srgbClr val="000000"/>
                </a:solidFill>
                <a:sym typeface="Helvetica Light"/>
              </a:endParaRPr>
            </a:p>
          </p:txBody>
        </p:sp>
        <p:sp>
          <p:nvSpPr>
            <p:cNvPr id="4" name="Rectangle 3"/>
            <p:cNvSpPr/>
            <p:nvPr/>
          </p:nvSpPr>
          <p:spPr>
            <a:xfrm>
              <a:off x="3464807" y="4873721"/>
              <a:ext cx="3719651" cy="1200329"/>
            </a:xfrm>
            <a:prstGeom prst="rect">
              <a:avLst/>
            </a:prstGeom>
            <a:solidFill>
              <a:srgbClr val="F0CDBC"/>
            </a:solidFill>
          </p:spPr>
          <p:txBody>
            <a:bodyPr wrap="square">
              <a:spAutoFit/>
            </a:bodyPr>
            <a:lstStyle/>
            <a:p>
              <a:r>
                <a:rPr lang="en-US" sz="1800" dirty="0"/>
                <a:t>Retrieve the snapshots in a reference window as background </a:t>
              </a:r>
              <a:r>
                <a:rPr lang="en-US" sz="1800" dirty="0" smtClean="0"/>
                <a:t>knowledge</a:t>
              </a:r>
              <a:endParaRPr lang="en-US" sz="1800" dirty="0"/>
            </a:p>
            <a:p>
              <a:r>
                <a:rPr lang="en-US" sz="1800" dirty="0"/>
                <a:t>Compute z-score for each candidate as its ranking </a:t>
              </a:r>
              <a:r>
                <a:rPr lang="en-US" sz="1800" dirty="0" smtClean="0"/>
                <a:t>score </a:t>
              </a:r>
              <a:endParaRPr lang="en-US" sz="1800" dirty="0"/>
            </a:p>
          </p:txBody>
        </p:sp>
      </p:grpSp>
    </p:spTree>
    <p:extLst>
      <p:ext uri="{BB962C8B-B14F-4D97-AF65-F5344CB8AC3E}">
        <p14:creationId xmlns:p14="http://schemas.microsoft.com/office/powerpoint/2010/main" val="13451356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131976"/>
            <a:ext cx="11002751" cy="782424"/>
          </a:xfrm>
        </p:spPr>
        <p:txBody>
          <a:bodyPr>
            <a:noAutofit/>
          </a:bodyPr>
          <a:lstStyle/>
          <a:p>
            <a:pPr defTabSz="1219110"/>
            <a:r>
              <a:rPr lang="en-US" dirty="0"/>
              <a:t>The Update Module</a:t>
            </a:r>
            <a:endParaRPr lang="en-US" dirty="0">
              <a:solidFill>
                <a:prstClr val="black"/>
              </a:solidFill>
            </a:endParaRPr>
          </a:p>
        </p:txBody>
      </p:sp>
      <p:sp>
        <p:nvSpPr>
          <p:cNvPr id="3" name="Content Placeholder 2"/>
          <p:cNvSpPr>
            <a:spLocks noGrp="1"/>
          </p:cNvSpPr>
          <p:nvPr>
            <p:ph idx="1"/>
          </p:nvPr>
        </p:nvSpPr>
        <p:spPr>
          <a:xfrm>
            <a:off x="518080" y="1163547"/>
            <a:ext cx="11040851" cy="5542053"/>
          </a:xfrm>
        </p:spPr>
        <p:txBody>
          <a:bodyPr/>
          <a:lstStyle/>
          <a:p>
            <a:r>
              <a:rPr lang="en-US" sz="2400" dirty="0" smtClean="0"/>
              <a:t>In </a:t>
            </a:r>
            <a:r>
              <a:rPr lang="en-US" sz="2400" dirty="0"/>
              <a:t>the entire process of </a:t>
            </a:r>
            <a:r>
              <a:rPr lang="en-US" sz="2400" dirty="0" err="1"/>
              <a:t>GeoBurst</a:t>
            </a:r>
            <a:r>
              <a:rPr lang="en-US" sz="2400" dirty="0"/>
              <a:t>, the most time-consuming step is pivot </a:t>
            </a:r>
            <a:r>
              <a:rPr lang="en-US" sz="2400" dirty="0" smtClean="0"/>
              <a:t>finding</a:t>
            </a:r>
            <a:endParaRPr lang="en-US" sz="2400" dirty="0"/>
          </a:p>
          <a:p>
            <a:r>
              <a:rPr lang="en-US" sz="2400" dirty="0"/>
              <a:t>How to avoid finding pivots from scratch as the query window shifts?</a:t>
            </a:r>
          </a:p>
          <a:p>
            <a:pPr lvl="1"/>
            <a:r>
              <a:rPr lang="en-US" sz="2400" dirty="0"/>
              <a:t>The key is to maintain the local pivot for each </a:t>
            </a:r>
            <a:r>
              <a:rPr lang="en-US" sz="2400" dirty="0" smtClean="0"/>
              <a:t>tweet</a:t>
            </a:r>
          </a:p>
          <a:p>
            <a:r>
              <a:rPr lang="en-US" sz="2400" dirty="0"/>
              <a:t>We design an updating strategy based on the additive property of authority score:</a:t>
            </a:r>
          </a:p>
          <a:p>
            <a:pPr lvl="1"/>
            <a:r>
              <a:rPr lang="en-US" sz="2400" dirty="0"/>
              <a:t>subtracting the contributions of outdated tweets</a:t>
            </a:r>
          </a:p>
          <a:p>
            <a:pPr lvl="1"/>
            <a:r>
              <a:rPr lang="en-US" sz="2400" dirty="0"/>
              <a:t>emphasizing the contributions of new </a:t>
            </a:r>
            <a:r>
              <a:rPr lang="en-US" sz="2400" dirty="0" smtClean="0"/>
              <a:t>tweets</a:t>
            </a:r>
            <a:endParaRPr lang="en-US" sz="2400" dirty="0"/>
          </a:p>
          <a:p>
            <a:pPr lvl="1"/>
            <a:endParaRPr lang="en-US" sz="20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asted-image.pdf"/>
          <p:cNvPicPr>
            <a:picLocks noChangeAspect="1"/>
          </p:cNvPicPr>
          <p:nvPr/>
        </p:nvPicPr>
        <p:blipFill>
          <a:blip r:embed="rId3">
            <a:extLst/>
          </a:blip>
          <a:stretch>
            <a:fillRect/>
          </a:stretch>
        </p:blipFill>
        <p:spPr>
          <a:xfrm>
            <a:off x="3119822" y="3934573"/>
            <a:ext cx="5273626" cy="2305877"/>
          </a:xfrm>
          <a:prstGeom prst="rect">
            <a:avLst/>
          </a:prstGeom>
          <a:ln w="12700">
            <a:miter lim="400000"/>
          </a:ln>
        </p:spPr>
      </p:pic>
    </p:spTree>
    <p:extLst>
      <p:ext uri="{BB962C8B-B14F-4D97-AF65-F5344CB8AC3E}">
        <p14:creationId xmlns:p14="http://schemas.microsoft.com/office/powerpoint/2010/main" val="41978165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131976"/>
            <a:ext cx="11002751" cy="782424"/>
          </a:xfrm>
        </p:spPr>
        <p:txBody>
          <a:bodyPr>
            <a:noAutofit/>
          </a:bodyPr>
          <a:lstStyle/>
          <a:p>
            <a:pPr defTabSz="1219110"/>
            <a:r>
              <a:rPr lang="en-US" dirty="0" smtClean="0"/>
              <a:t>Experiments (Algorithm Comparison)</a:t>
            </a:r>
            <a:endParaRPr lang="en-US" dirty="0">
              <a:solidFill>
                <a:prstClr val="black"/>
              </a:solidFill>
            </a:endParaRPr>
          </a:p>
        </p:txBody>
      </p:sp>
      <p:sp>
        <p:nvSpPr>
          <p:cNvPr id="3" name="Content Placeholder 2"/>
          <p:cNvSpPr>
            <a:spLocks noGrp="1"/>
          </p:cNvSpPr>
          <p:nvPr>
            <p:ph idx="1"/>
          </p:nvPr>
        </p:nvSpPr>
        <p:spPr>
          <a:xfrm>
            <a:off x="518081" y="1163547"/>
            <a:ext cx="5533928" cy="5542053"/>
          </a:xfrm>
        </p:spPr>
        <p:txBody>
          <a:bodyPr/>
          <a:lstStyle/>
          <a:p>
            <a:r>
              <a:rPr lang="en-US" sz="2400" dirty="0" smtClean="0"/>
              <a:t>Data</a:t>
            </a:r>
            <a:r>
              <a:rPr lang="en-US" sz="2400" dirty="0"/>
              <a:t>: </a:t>
            </a:r>
            <a:endParaRPr lang="en-US" sz="2400" dirty="0" smtClean="0"/>
          </a:p>
          <a:p>
            <a:pPr lvl="1"/>
            <a:r>
              <a:rPr lang="en-US" sz="2400" dirty="0" smtClean="0"/>
              <a:t>NYC: </a:t>
            </a:r>
            <a:r>
              <a:rPr lang="en-US" sz="2400" dirty="0"/>
              <a:t>9M geo-tagged tweets in New York during 3 </a:t>
            </a:r>
            <a:r>
              <a:rPr lang="en-US" sz="2400" dirty="0" smtClean="0"/>
              <a:t>months</a:t>
            </a:r>
          </a:p>
          <a:p>
            <a:pPr lvl="1"/>
            <a:r>
              <a:rPr lang="en-US" sz="2400" dirty="0" smtClean="0"/>
              <a:t>LA</a:t>
            </a:r>
            <a:r>
              <a:rPr lang="en-US" sz="2400" dirty="0"/>
              <a:t>: 8M geo-tagged tweets in Los Angeles during 3 </a:t>
            </a:r>
            <a:r>
              <a:rPr lang="en-US" sz="2400" dirty="0" smtClean="0"/>
              <a:t>months</a:t>
            </a:r>
            <a:endParaRPr lang="en-US" sz="2400" dirty="0"/>
          </a:p>
          <a:p>
            <a:r>
              <a:rPr lang="en-US" sz="2400" dirty="0" smtClean="0"/>
              <a:t>Task</a:t>
            </a:r>
            <a:r>
              <a:rPr lang="en-US" sz="2400" dirty="0"/>
              <a:t>: 80 queries with different durations (3h, 4h, 5h, 6h), find top-5 local events in each query </a:t>
            </a:r>
            <a:r>
              <a:rPr lang="en-US" sz="2400" dirty="0" smtClean="0"/>
              <a:t>window</a:t>
            </a:r>
          </a:p>
          <a:p>
            <a:r>
              <a:rPr lang="en-US" sz="2400" dirty="0" smtClean="0"/>
              <a:t>Compared </a:t>
            </a:r>
            <a:r>
              <a:rPr lang="en-US" sz="2400" dirty="0"/>
              <a:t>Method: </a:t>
            </a:r>
            <a:r>
              <a:rPr lang="en-US" sz="2400" dirty="0" err="1"/>
              <a:t>EvenTweet</a:t>
            </a:r>
            <a:r>
              <a:rPr lang="en-US" sz="2400" dirty="0"/>
              <a:t> (PVLDB’13), Wavelet (</a:t>
            </a:r>
            <a:r>
              <a:rPr lang="en-US" sz="2400" dirty="0" smtClean="0"/>
              <a:t>CIKM’09)</a:t>
            </a:r>
          </a:p>
          <a:p>
            <a:r>
              <a:rPr lang="en-US" sz="2400" dirty="0" smtClean="0"/>
              <a:t>Evaluation</a:t>
            </a:r>
            <a:r>
              <a:rPr lang="en-US" sz="2400" dirty="0"/>
              <a:t>: The crowdsourcing platform </a:t>
            </a:r>
            <a:r>
              <a:rPr lang="en-US" sz="2400" dirty="0" err="1" smtClean="0"/>
              <a:t>CrowdFlower</a:t>
            </a:r>
            <a:endParaRPr lang="en-US" sz="2400" dirty="0" smtClean="0"/>
          </a:p>
          <a:p>
            <a:pPr lvl="1"/>
            <a:r>
              <a:rPr lang="en-US" sz="2400" dirty="0" smtClean="0"/>
              <a:t>Ask </a:t>
            </a:r>
            <a:r>
              <a:rPr lang="en-US" sz="2400" dirty="0"/>
              <a:t>the workers to judge whether the result is a local </a:t>
            </a:r>
            <a:r>
              <a:rPr lang="en-US" sz="2400" dirty="0" smtClean="0"/>
              <a:t>event</a:t>
            </a:r>
            <a:endParaRPr 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asted-image.png"/>
          <p:cNvPicPr>
            <a:picLocks noChangeAspect="1"/>
          </p:cNvPicPr>
          <p:nvPr/>
        </p:nvPicPr>
        <p:blipFill>
          <a:blip r:embed="rId3">
            <a:extLst/>
          </a:blip>
          <a:stretch>
            <a:fillRect/>
          </a:stretch>
        </p:blipFill>
        <p:spPr>
          <a:xfrm>
            <a:off x="5850120" y="1725020"/>
            <a:ext cx="5708811" cy="4980580"/>
          </a:xfrm>
          <a:prstGeom prst="rect">
            <a:avLst/>
          </a:prstGeom>
          <a:ln w="12700">
            <a:miter lim="400000"/>
          </a:ln>
        </p:spPr>
      </p:pic>
      <p:sp>
        <p:nvSpPr>
          <p:cNvPr id="4" name="TextBox 3"/>
          <p:cNvSpPr txBox="1"/>
          <p:nvPr/>
        </p:nvSpPr>
        <p:spPr>
          <a:xfrm>
            <a:off x="7456602" y="1213451"/>
            <a:ext cx="2997723" cy="461665"/>
          </a:xfrm>
          <a:prstGeom prst="rect">
            <a:avLst/>
          </a:prstGeom>
          <a:solidFill>
            <a:srgbClr val="F0CDBC"/>
          </a:solidFill>
        </p:spPr>
        <p:txBody>
          <a:bodyPr wrap="square" rtlCol="0">
            <a:spAutoFit/>
          </a:bodyPr>
          <a:lstStyle/>
          <a:p>
            <a:pPr algn="ctr"/>
            <a:r>
              <a:rPr lang="en-US" sz="2400" dirty="0" smtClean="0"/>
              <a:t>Precision Comparison</a:t>
            </a:r>
            <a:endParaRPr lang="en-US" sz="2400" dirty="0"/>
          </a:p>
        </p:txBody>
      </p:sp>
    </p:spTree>
    <p:extLst>
      <p:ext uri="{BB962C8B-B14F-4D97-AF65-F5344CB8AC3E}">
        <p14:creationId xmlns:p14="http://schemas.microsoft.com/office/powerpoint/2010/main" val="18246702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81000"/>
            <a:ext cx="12192000" cy="533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normAutofit fontScale="90000"/>
          </a:bodyPr>
          <a:lstStyle/>
          <a:p>
            <a:r>
              <a:rPr lang="en-US" altLang="en-US" dirty="0" smtClean="0">
                <a:ea typeface="MS PGothic" pitchFamily="34" charset="-128"/>
              </a:rPr>
              <a:t>Spatial Patterns and Associations</a:t>
            </a:r>
            <a:endParaRPr lang="en-US" altLang="en-US" sz="3200" dirty="0" smtClean="0">
              <a:ea typeface="MS PGothic" pitchFamily="34" charset="-128"/>
            </a:endParaRPr>
          </a:p>
        </p:txBody>
      </p:sp>
      <p:sp>
        <p:nvSpPr>
          <p:cNvPr id="12291" name="Rectangle 3"/>
          <p:cNvSpPr>
            <a:spLocks noGrp="1" noChangeArrowheads="1"/>
          </p:cNvSpPr>
          <p:nvPr>
            <p:ph type="body" idx="1"/>
          </p:nvPr>
        </p:nvSpPr>
        <p:spPr>
          <a:xfrm>
            <a:off x="510903" y="1182189"/>
            <a:ext cx="11023212" cy="5105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r>
              <a:rPr lang="en-US" altLang="en-US" sz="2400" dirty="0" smtClean="0">
                <a:ea typeface="MS PGothic" pitchFamily="34" charset="-128"/>
              </a:rPr>
              <a:t>Spatial frequent patterns and association rule:  </a:t>
            </a:r>
            <a:r>
              <a:rPr lang="en-US" altLang="en-US" sz="2400" i="1" dirty="0" smtClean="0">
                <a:ea typeface="MS PGothic" pitchFamily="34" charset="-128"/>
              </a:rPr>
              <a:t>A</a:t>
            </a:r>
            <a:r>
              <a:rPr lang="en-US" altLang="en-US" sz="2400" dirty="0" smtClean="0">
                <a:ea typeface="MS PGothic" pitchFamily="34" charset="-128"/>
              </a:rPr>
              <a:t> </a:t>
            </a:r>
            <a:r>
              <a:rPr lang="en-US" altLang="en-US" sz="2400" dirty="0" smtClean="0">
                <a:ea typeface="MS PGothic" pitchFamily="34" charset="-128"/>
                <a:sym typeface="Symbol" pitchFamily="18" charset="2"/>
              </a:rPr>
              <a:t> </a:t>
            </a:r>
            <a:r>
              <a:rPr lang="en-US" altLang="en-US" sz="2400" i="1" dirty="0" smtClean="0">
                <a:ea typeface="MS PGothic" pitchFamily="34" charset="-128"/>
                <a:sym typeface="Symbol" pitchFamily="18" charset="2"/>
              </a:rPr>
              <a:t>B</a:t>
            </a:r>
            <a:r>
              <a:rPr lang="en-US" altLang="en-US" sz="2400" dirty="0" smtClean="0">
                <a:ea typeface="MS PGothic" pitchFamily="34" charset="-128"/>
                <a:sym typeface="Symbol" pitchFamily="18" charset="2"/>
              </a:rPr>
              <a:t> [</a:t>
            </a:r>
            <a:r>
              <a:rPr lang="en-US" altLang="en-US" sz="2400" i="1" dirty="0" smtClean="0">
                <a:ea typeface="MS PGothic" pitchFamily="34" charset="-128"/>
                <a:sym typeface="Symbol" pitchFamily="18" charset="2"/>
              </a:rPr>
              <a:t>s%, c%</a:t>
            </a:r>
            <a:r>
              <a:rPr lang="en-US" altLang="en-US" sz="2400" dirty="0" smtClean="0">
                <a:ea typeface="MS PGothic" pitchFamily="34" charset="-128"/>
                <a:sym typeface="Symbol" pitchFamily="18" charset="2"/>
              </a:rPr>
              <a:t>]</a:t>
            </a:r>
          </a:p>
          <a:p>
            <a:pPr lvl="1"/>
            <a:r>
              <a:rPr lang="en-US" altLang="en-US" sz="2400" dirty="0" smtClean="0">
                <a:ea typeface="MS PGothic" pitchFamily="34" charset="-128"/>
              </a:rPr>
              <a:t>A and B are sets of spatial or non-spatial predicates, e.g.,</a:t>
            </a:r>
          </a:p>
          <a:p>
            <a:pPr lvl="2"/>
            <a:r>
              <a:rPr lang="en-US" altLang="en-US" sz="2400" dirty="0" smtClean="0">
                <a:ea typeface="MS PGothic" pitchFamily="34" charset="-128"/>
              </a:rPr>
              <a:t>Topological relations: </a:t>
            </a:r>
            <a:r>
              <a:rPr lang="en-US" altLang="en-US" sz="2400" i="1" dirty="0" smtClean="0">
                <a:ea typeface="MS PGothic" pitchFamily="34" charset="-128"/>
              </a:rPr>
              <a:t>intersects, overlaps, disjoint, </a:t>
            </a:r>
            <a:r>
              <a:rPr lang="en-US" altLang="en-US" sz="2400" dirty="0" smtClean="0">
                <a:ea typeface="MS PGothic" pitchFamily="34" charset="-128"/>
              </a:rPr>
              <a:t>etc.</a:t>
            </a:r>
          </a:p>
          <a:p>
            <a:pPr lvl="2"/>
            <a:r>
              <a:rPr lang="en-US" altLang="en-US" sz="2400" dirty="0" smtClean="0">
                <a:ea typeface="MS PGothic" pitchFamily="34" charset="-128"/>
              </a:rPr>
              <a:t>Spatial orientations: </a:t>
            </a:r>
            <a:r>
              <a:rPr lang="en-US" altLang="en-US" sz="2400" i="1" dirty="0" err="1" smtClean="0">
                <a:ea typeface="MS PGothic" pitchFamily="34" charset="-128"/>
              </a:rPr>
              <a:t>left_of</a:t>
            </a:r>
            <a:r>
              <a:rPr lang="en-US" altLang="en-US" sz="2400" i="1" dirty="0" smtClean="0">
                <a:ea typeface="MS PGothic" pitchFamily="34" charset="-128"/>
              </a:rPr>
              <a:t>, </a:t>
            </a:r>
            <a:r>
              <a:rPr lang="en-US" altLang="en-US" sz="2400" i="1" dirty="0" err="1" smtClean="0">
                <a:ea typeface="MS PGothic" pitchFamily="34" charset="-128"/>
              </a:rPr>
              <a:t>west_of</a:t>
            </a:r>
            <a:r>
              <a:rPr lang="en-US" altLang="en-US" sz="2400" i="1" dirty="0" smtClean="0">
                <a:ea typeface="MS PGothic" pitchFamily="34" charset="-128"/>
              </a:rPr>
              <a:t>, under,</a:t>
            </a:r>
            <a:r>
              <a:rPr lang="en-US" altLang="en-US" sz="2400" dirty="0" smtClean="0">
                <a:ea typeface="MS PGothic" pitchFamily="34" charset="-128"/>
              </a:rPr>
              <a:t> etc.</a:t>
            </a:r>
          </a:p>
          <a:p>
            <a:pPr lvl="2"/>
            <a:r>
              <a:rPr lang="en-US" altLang="en-US" sz="2400" dirty="0" smtClean="0">
                <a:ea typeface="MS PGothic" pitchFamily="34" charset="-128"/>
              </a:rPr>
              <a:t>Distance information: </a:t>
            </a:r>
            <a:r>
              <a:rPr lang="en-US" altLang="en-US" sz="2400" i="1" dirty="0" err="1" smtClean="0">
                <a:ea typeface="MS PGothic" pitchFamily="34" charset="-128"/>
              </a:rPr>
              <a:t>close_to</a:t>
            </a:r>
            <a:r>
              <a:rPr lang="en-US" altLang="en-US" sz="2400" i="1" dirty="0" smtClean="0">
                <a:ea typeface="MS PGothic" pitchFamily="34" charset="-128"/>
              </a:rPr>
              <a:t>, </a:t>
            </a:r>
            <a:r>
              <a:rPr lang="en-US" altLang="en-US" sz="2400" i="1" dirty="0" err="1" smtClean="0">
                <a:ea typeface="MS PGothic" pitchFamily="34" charset="-128"/>
              </a:rPr>
              <a:t>within_distance</a:t>
            </a:r>
            <a:r>
              <a:rPr lang="en-US" altLang="en-US" sz="2400" i="1" dirty="0" smtClean="0">
                <a:ea typeface="MS PGothic" pitchFamily="34" charset="-128"/>
              </a:rPr>
              <a:t>, </a:t>
            </a:r>
            <a:r>
              <a:rPr lang="en-US" altLang="en-US" sz="2400" dirty="0" smtClean="0">
                <a:ea typeface="MS PGothic" pitchFamily="34" charset="-128"/>
              </a:rPr>
              <a:t>etc.</a:t>
            </a:r>
          </a:p>
          <a:p>
            <a:pPr lvl="1"/>
            <a:r>
              <a:rPr lang="en-US" altLang="en-US" sz="2400" dirty="0" smtClean="0">
                <a:ea typeface="MS PGothic" pitchFamily="34" charset="-128"/>
              </a:rPr>
              <a:t>Measures:</a:t>
            </a:r>
            <a:r>
              <a:rPr lang="en-US" altLang="en-US" sz="2400" i="1" dirty="0" smtClean="0">
                <a:ea typeface="MS PGothic" pitchFamily="34" charset="-128"/>
              </a:rPr>
              <a:t> s%</a:t>
            </a:r>
            <a:r>
              <a:rPr lang="en-US" altLang="en-US" sz="2400" dirty="0" smtClean="0">
                <a:ea typeface="MS PGothic" pitchFamily="34" charset="-128"/>
              </a:rPr>
              <a:t>: support, and </a:t>
            </a:r>
            <a:r>
              <a:rPr lang="en-US" altLang="en-US" sz="2400" i="1" dirty="0" smtClean="0">
                <a:ea typeface="MS PGothic" pitchFamily="34" charset="-128"/>
              </a:rPr>
              <a:t>c%</a:t>
            </a:r>
            <a:r>
              <a:rPr lang="en-US" altLang="en-US" sz="2400" dirty="0" smtClean="0">
                <a:ea typeface="MS PGothic" pitchFamily="34" charset="-128"/>
              </a:rPr>
              <a:t>: confidence of the rule</a:t>
            </a:r>
          </a:p>
          <a:p>
            <a:r>
              <a:rPr lang="en-US" altLang="en-US" sz="2400" dirty="0" smtClean="0">
                <a:ea typeface="MS PGothic" pitchFamily="34" charset="-128"/>
              </a:rPr>
              <a:t>Example: Rules likely to be found</a:t>
            </a:r>
          </a:p>
          <a:p>
            <a:pPr lvl="1"/>
            <a:r>
              <a:rPr lang="en-US" altLang="en-US" sz="2400" i="1" dirty="0" err="1" smtClean="0">
                <a:ea typeface="MS PGothic" pitchFamily="34" charset="-128"/>
              </a:rPr>
              <a:t>is_a</a:t>
            </a:r>
            <a:r>
              <a:rPr lang="en-US" altLang="en-US" sz="2400" i="1" dirty="0" smtClean="0">
                <a:ea typeface="MS PGothic" pitchFamily="34" charset="-128"/>
              </a:rPr>
              <a:t>(x, </a:t>
            </a:r>
            <a:r>
              <a:rPr lang="en-US" altLang="en-US" sz="2400" i="1" dirty="0" err="1" smtClean="0">
                <a:ea typeface="MS PGothic" pitchFamily="34" charset="-128"/>
              </a:rPr>
              <a:t>large_town</a:t>
            </a:r>
            <a:r>
              <a:rPr lang="en-US" altLang="en-US" sz="2400" i="1" dirty="0" smtClean="0">
                <a:ea typeface="MS PGothic" pitchFamily="34" charset="-128"/>
              </a:rPr>
              <a:t>) ^ intersect(x,  highway) → </a:t>
            </a:r>
            <a:r>
              <a:rPr lang="en-US" altLang="en-US" sz="2400" i="1" dirty="0" err="1" smtClean="0">
                <a:ea typeface="MS PGothic" pitchFamily="34" charset="-128"/>
              </a:rPr>
              <a:t>adjacent_to</a:t>
            </a:r>
            <a:r>
              <a:rPr lang="en-US" altLang="en-US" sz="2400" i="1" dirty="0" smtClean="0">
                <a:ea typeface="MS PGothic" pitchFamily="34" charset="-128"/>
              </a:rPr>
              <a:t>(x, water)  [7%, 85%]</a:t>
            </a:r>
          </a:p>
          <a:p>
            <a:r>
              <a:rPr lang="en-US" altLang="en-US" sz="2400" dirty="0" smtClean="0">
                <a:ea typeface="MS PGothic" pitchFamily="34" charset="-128"/>
              </a:rPr>
              <a:t>Explore </a:t>
            </a:r>
            <a:r>
              <a:rPr lang="en-US" altLang="en-US" sz="2400" i="1" dirty="0" smtClean="0">
                <a:ea typeface="MS PGothic" pitchFamily="34" charset="-128"/>
              </a:rPr>
              <a:t>spatial</a:t>
            </a:r>
            <a:r>
              <a:rPr lang="en-US" altLang="en-US" sz="2400" dirty="0" smtClean="0">
                <a:ea typeface="MS PGothic" pitchFamily="34" charset="-128"/>
              </a:rPr>
              <a:t> </a:t>
            </a:r>
            <a:r>
              <a:rPr lang="en-US" altLang="en-US" sz="2400" i="1" dirty="0" smtClean="0">
                <a:ea typeface="MS PGothic" pitchFamily="34" charset="-128"/>
              </a:rPr>
              <a:t>autocorrelation</a:t>
            </a:r>
            <a:r>
              <a:rPr lang="en-US" altLang="en-US" sz="2400" dirty="0" smtClean="0">
                <a:ea typeface="MS PGothic" pitchFamily="34" charset="-128"/>
              </a:rPr>
              <a:t>: Spatial data tends to be highly self-correlated (</a:t>
            </a:r>
            <a:r>
              <a:rPr lang="en-US" altLang="en-US" sz="2400" i="1" dirty="0" smtClean="0">
                <a:ea typeface="MS PGothic" pitchFamily="34" charset="-128"/>
              </a:rPr>
              <a:t>nearby things are more related than distant ones)</a:t>
            </a:r>
          </a:p>
          <a:p>
            <a:pPr lvl="1"/>
            <a:r>
              <a:rPr lang="en-US" altLang="en-US" sz="2400" dirty="0" smtClean="0">
                <a:ea typeface="MS PGothic" pitchFamily="34" charset="-128"/>
              </a:rPr>
              <a:t>E.g., neighborhood, temperature</a:t>
            </a:r>
            <a:endParaRPr lang="en-US" altLang="en-US" sz="2400" i="1" dirty="0" smtClean="0">
              <a:ea typeface="MS PGothic" pitchFamily="34" charset="-128"/>
            </a:endParaRPr>
          </a:p>
        </p:txBody>
      </p:sp>
    </p:spTree>
    <p:extLst>
      <p:ext uri="{BB962C8B-B14F-4D97-AF65-F5344CB8AC3E}">
        <p14:creationId xmlns:p14="http://schemas.microsoft.com/office/powerpoint/2010/main" val="2881915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080" y="131976"/>
            <a:ext cx="11002751" cy="782424"/>
          </a:xfrm>
        </p:spPr>
        <p:txBody>
          <a:bodyPr>
            <a:noAutofit/>
          </a:bodyPr>
          <a:lstStyle/>
          <a:p>
            <a:pPr defTabSz="1219110"/>
            <a:r>
              <a:rPr lang="en-US" dirty="0"/>
              <a:t>Experiments </a:t>
            </a:r>
            <a:r>
              <a:rPr lang="en-US" dirty="0" smtClean="0"/>
              <a:t>(</a:t>
            </a:r>
            <a:r>
              <a:rPr lang="en-US" dirty="0"/>
              <a:t>Illustrative Cases</a:t>
            </a:r>
            <a:r>
              <a:rPr lang="en-US" dirty="0" smtClean="0"/>
              <a:t>)</a:t>
            </a:r>
            <a:endParaRPr lang="en-US" dirty="0">
              <a:solidFill>
                <a:prstClr val="black"/>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asted-image.png"/>
          <p:cNvPicPr>
            <a:picLocks noChangeAspect="1"/>
          </p:cNvPicPr>
          <p:nvPr/>
        </p:nvPicPr>
        <p:blipFill>
          <a:blip r:embed="rId3">
            <a:extLst/>
          </a:blip>
          <a:stretch>
            <a:fillRect/>
          </a:stretch>
        </p:blipFill>
        <p:spPr>
          <a:xfrm>
            <a:off x="610863" y="1324274"/>
            <a:ext cx="10817183" cy="5029391"/>
          </a:xfrm>
          <a:prstGeom prst="rect">
            <a:avLst/>
          </a:prstGeom>
          <a:ln w="12700">
            <a:miter lim="400000"/>
          </a:ln>
        </p:spPr>
      </p:pic>
    </p:spTree>
    <p:extLst>
      <p:ext uri="{BB962C8B-B14F-4D97-AF65-F5344CB8AC3E}">
        <p14:creationId xmlns:p14="http://schemas.microsoft.com/office/powerpoint/2010/main" val="6268793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4742"/>
            <a:ext cx="12349113" cy="8232742"/>
          </a:xfrm>
        </p:spPr>
      </p:pic>
    </p:spTree>
    <p:extLst>
      <p:ext uri="{BB962C8B-B14F-4D97-AF65-F5344CB8AC3E}">
        <p14:creationId xmlns:p14="http://schemas.microsoft.com/office/powerpoint/2010/main" val="30551357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556180" y="1163547"/>
            <a:ext cx="10774838" cy="5207962"/>
          </a:xfrm>
        </p:spPr>
        <p:txBody>
          <a:bodyPr/>
          <a:lstStyle/>
          <a:p>
            <a:pPr>
              <a:spcAft>
                <a:spcPts val="600"/>
              </a:spcAft>
            </a:pPr>
            <a:r>
              <a:rPr lang="en-US" altLang="en-US" dirty="0" smtClean="0"/>
              <a:t>Introduction</a:t>
            </a:r>
          </a:p>
          <a:p>
            <a:pPr>
              <a:spcAft>
                <a:spcPts val="600"/>
              </a:spcAft>
            </a:pPr>
            <a:r>
              <a:rPr lang="en-US" altLang="en-US" kern="0" dirty="0" smtClean="0">
                <a:solidFill>
                  <a:prstClr val="black"/>
                </a:solidFill>
              </a:rPr>
              <a:t>Mining Geospatial </a:t>
            </a:r>
            <a:r>
              <a:rPr lang="en-US" altLang="en-US" kern="0" dirty="0">
                <a:solidFill>
                  <a:prstClr val="black"/>
                </a:solidFill>
              </a:rPr>
              <a:t>Patterns </a:t>
            </a:r>
          </a:p>
          <a:p>
            <a:pPr>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Discovery in Social Media Data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ea typeface="Calibri" panose="020F0502020204030204" pitchFamily="34" charset="0"/>
                <a:cs typeface="Calibri" panose="020F0502020204030204" pitchFamily="34" charset="0"/>
              </a:rPr>
              <a:t>Latent Periodic Topic Discovery</a:t>
            </a:r>
          </a:p>
          <a:p>
            <a:pPr>
              <a:spcAft>
                <a:spcPts val="600"/>
              </a:spcAft>
            </a:pPr>
            <a:r>
              <a:rPr lang="en-US" altLang="en-US" dirty="0" smtClean="0">
                <a:ea typeface="Calibri" panose="020F0502020204030204" pitchFamily="34" charset="0"/>
                <a:cs typeface="Calibri" panose="020F0502020204030204" pitchFamily="34" charset="0"/>
              </a:rPr>
              <a:t>Real-Time Local Event Detection from Geo-Tagged Social Media</a:t>
            </a:r>
            <a:endParaRPr lang="en-US" altLang="en-US" dirty="0">
              <a:ea typeface="Calibri" panose="020F0502020204030204" pitchFamily="34" charset="0"/>
              <a:cs typeface="Calibri" panose="020F0502020204030204" pitchFamily="34" charset="0"/>
            </a:endParaRPr>
          </a:p>
          <a:p>
            <a:pPr>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2774228" y="5729242"/>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8902089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Summary</a:t>
            </a:r>
            <a:endParaRPr lang="en-US" sz="4800" dirty="0">
              <a:solidFill>
                <a:prstClr val="black"/>
              </a:solidFill>
            </a:endParaRPr>
          </a:p>
        </p:txBody>
      </p:sp>
      <p:sp>
        <p:nvSpPr>
          <p:cNvPr id="3" name="Content Placeholder 2"/>
          <p:cNvSpPr>
            <a:spLocks noGrp="1"/>
          </p:cNvSpPr>
          <p:nvPr>
            <p:ph idx="1"/>
          </p:nvPr>
        </p:nvSpPr>
        <p:spPr>
          <a:xfrm>
            <a:off x="556180" y="1163547"/>
            <a:ext cx="10774838" cy="5207962"/>
          </a:xfrm>
        </p:spPr>
        <p:txBody>
          <a:bodyPr/>
          <a:lstStyle/>
          <a:p>
            <a:pPr>
              <a:spcAft>
                <a:spcPts val="600"/>
              </a:spcAft>
            </a:pPr>
            <a:r>
              <a:rPr lang="en-US" altLang="en-US" sz="2400" dirty="0" smtClean="0"/>
              <a:t>Emerging:  Integrated mining spatiotemporal and social media data</a:t>
            </a:r>
          </a:p>
          <a:p>
            <a:pPr lvl="1">
              <a:spcAft>
                <a:spcPts val="600"/>
              </a:spcAft>
            </a:pPr>
            <a:r>
              <a:rPr lang="en-US" altLang="en-US" sz="2400" kern="0" dirty="0" smtClean="0">
                <a:solidFill>
                  <a:prstClr val="black"/>
                </a:solidFill>
              </a:rPr>
              <a:t>Mining Geospatial </a:t>
            </a:r>
            <a:r>
              <a:rPr lang="en-US" altLang="en-US" sz="2400" kern="0" dirty="0">
                <a:solidFill>
                  <a:prstClr val="black"/>
                </a:solidFill>
              </a:rPr>
              <a:t>Patterns </a:t>
            </a:r>
          </a:p>
          <a:p>
            <a:pPr lvl="1">
              <a:spcAft>
                <a:spcPts val="600"/>
              </a:spcAft>
              <a:defRPr/>
            </a:pPr>
            <a:r>
              <a:rPr lang="en-US" altLang="en-US" sz="2400" kern="0" dirty="0">
                <a:solidFill>
                  <a:prstClr val="black"/>
                </a:solidFill>
              </a:rPr>
              <a:t>Mining </a:t>
            </a:r>
            <a:r>
              <a:rPr lang="en-US" altLang="en-US" sz="2400" dirty="0">
                <a:solidFill>
                  <a:srgbClr val="000000"/>
                </a:solidFill>
              </a:rPr>
              <a:t>and Aggregating Patterns over Multiple Trajectories</a:t>
            </a:r>
            <a:endParaRPr lang="en-US" altLang="en-US" sz="2400" kern="0" dirty="0">
              <a:solidFill>
                <a:prstClr val="black"/>
              </a:solidFill>
            </a:endParaRPr>
          </a:p>
          <a:p>
            <a:pPr lvl="1">
              <a:spcAft>
                <a:spcPts val="600"/>
              </a:spcAft>
              <a:defRPr/>
            </a:pPr>
            <a:r>
              <a:rPr lang="en-US" altLang="en-US" sz="2400" kern="0" dirty="0">
                <a:solidFill>
                  <a:prstClr val="black"/>
                </a:solidFill>
              </a:rPr>
              <a:t>Mining </a:t>
            </a:r>
            <a:r>
              <a:rPr lang="en-US" altLang="en-US" sz="2400" dirty="0">
                <a:solidFill>
                  <a:srgbClr val="000000"/>
                </a:solidFill>
              </a:rPr>
              <a:t>Semantic-Rich Movement Patterns</a:t>
            </a:r>
            <a:endParaRPr lang="en-US" altLang="en-US" sz="2400" kern="0" dirty="0">
              <a:solidFill>
                <a:prstClr val="black"/>
              </a:solidFill>
            </a:endParaRPr>
          </a:p>
          <a:p>
            <a:pPr lvl="1">
              <a:spcAft>
                <a:spcPts val="600"/>
              </a:spcAft>
              <a:defRPr/>
            </a:pPr>
            <a:r>
              <a:rPr lang="en-US" altLang="en-US" sz="2400" kern="0" dirty="0">
                <a:solidFill>
                  <a:prstClr val="black"/>
                </a:solidFill>
              </a:rPr>
              <a:t>Mining </a:t>
            </a:r>
            <a:r>
              <a:rPr lang="en-US" altLang="en-US" sz="2400" dirty="0">
                <a:solidFill>
                  <a:srgbClr val="000000"/>
                </a:solidFill>
              </a:rPr>
              <a:t>Periodic Movement Patterns</a:t>
            </a:r>
            <a:endParaRPr lang="en-US" altLang="en-US" sz="2400" kern="0" dirty="0">
              <a:solidFill>
                <a:prstClr val="black"/>
              </a:solidFill>
            </a:endParaRPr>
          </a:p>
          <a:p>
            <a:pPr lvl="1">
              <a:spcAft>
                <a:spcPts val="600"/>
              </a:spcAft>
            </a:pPr>
            <a:r>
              <a:rPr lang="en-US" altLang="en-US" sz="2400" dirty="0" err="1" smtClean="0">
                <a:ea typeface="Calibri" panose="020F0502020204030204" pitchFamily="34" charset="0"/>
                <a:cs typeface="Calibri" panose="020F0502020204030204" pitchFamily="34" charset="0"/>
              </a:rPr>
              <a:t>GeoTopic</a:t>
            </a:r>
            <a:r>
              <a:rPr lang="en-US" altLang="en-US" sz="2400" dirty="0" smtClean="0">
                <a:ea typeface="Calibri" panose="020F0502020204030204" pitchFamily="34" charset="0"/>
                <a:cs typeface="Calibri" panose="020F0502020204030204" pitchFamily="34" charset="0"/>
              </a:rPr>
              <a:t> Discovery in Social Media Data</a:t>
            </a:r>
            <a:endParaRPr lang="en-US" altLang="en-US" sz="2400" dirty="0">
              <a:ea typeface="Calibri" panose="020F0502020204030204" pitchFamily="34" charset="0"/>
              <a:cs typeface="Calibri" panose="020F0502020204030204" pitchFamily="34" charset="0"/>
            </a:endParaRPr>
          </a:p>
          <a:p>
            <a:pPr lvl="1">
              <a:spcAft>
                <a:spcPts val="600"/>
              </a:spcAft>
            </a:pPr>
            <a:r>
              <a:rPr lang="en-US" altLang="en-US" sz="2400" dirty="0" smtClean="0">
                <a:ea typeface="Calibri" panose="020F0502020204030204" pitchFamily="34" charset="0"/>
                <a:cs typeface="Calibri" panose="020F0502020204030204" pitchFamily="34" charset="0"/>
              </a:rPr>
              <a:t>Latent Periodic Topic Discovery</a:t>
            </a:r>
          </a:p>
          <a:p>
            <a:pPr lvl="1">
              <a:spcAft>
                <a:spcPts val="600"/>
              </a:spcAft>
            </a:pPr>
            <a:r>
              <a:rPr lang="en-US" altLang="en-US" sz="2400" dirty="0" smtClean="0">
                <a:ea typeface="Calibri" panose="020F0502020204030204" pitchFamily="34" charset="0"/>
                <a:cs typeface="Calibri" panose="020F0502020204030204" pitchFamily="34" charset="0"/>
              </a:rPr>
              <a:t>Real-Time Local Event Detection from Geo-Tagged Social Media</a:t>
            </a:r>
            <a:endParaRPr lang="en-US" altLang="en-US" sz="2400" dirty="0">
              <a:ea typeface="Calibri" panose="020F0502020204030204" pitchFamily="34" charset="0"/>
              <a:cs typeface="Calibri" panose="020F0502020204030204" pitchFamily="34" charset="0"/>
            </a:endParaRPr>
          </a:p>
          <a:p>
            <a:pPr>
              <a:spcAft>
                <a:spcPts val="600"/>
              </a:spcAft>
            </a:pPr>
            <a:r>
              <a:rPr lang="en-US" altLang="en-US" sz="2400" dirty="0"/>
              <a:t>Integrated data mining with </a:t>
            </a:r>
            <a:r>
              <a:rPr lang="en-US" altLang="en-US" sz="2400" dirty="0" smtClean="0"/>
              <a:t>spatiotemporal, social </a:t>
            </a:r>
            <a:r>
              <a:rPr lang="en-US" altLang="en-US" sz="2400" dirty="0"/>
              <a:t>and trajectory data</a:t>
            </a:r>
          </a:p>
          <a:p>
            <a:pPr lvl="1">
              <a:spcAft>
                <a:spcPts val="600"/>
              </a:spcAft>
            </a:pPr>
            <a:r>
              <a:rPr lang="en-US" altLang="en-US" sz="2400" dirty="0" smtClean="0">
                <a:ea typeface="Calibri" panose="020F0502020204030204" pitchFamily="34" charset="0"/>
                <a:cs typeface="Calibri" panose="020F0502020204030204" pitchFamily="34" charset="0"/>
              </a:rPr>
              <a:t>Integrated mining with four dimensions: Spatial </a:t>
            </a:r>
            <a:r>
              <a:rPr lang="en-US" altLang="en-US" sz="2400" dirty="0">
                <a:ea typeface="Calibri" panose="020F0502020204030204" pitchFamily="34" charset="0"/>
                <a:cs typeface="Calibri" panose="020F0502020204030204" pitchFamily="34" charset="0"/>
              </a:rPr>
              <a:t>+ Temporal  + Text  + Network</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12060190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08000" y="228600"/>
            <a:ext cx="11176000" cy="685800"/>
          </a:xfrm>
        </p:spPr>
        <p:txBody>
          <a:bodyPr/>
          <a:lstStyle/>
          <a:p>
            <a:pPr eaLnBrk="1" hangingPunct="1"/>
            <a:r>
              <a:rPr lang="en-US" altLang="en-US" dirty="0" smtClean="0"/>
              <a:t>References (I)</a:t>
            </a:r>
          </a:p>
        </p:txBody>
      </p:sp>
      <p:sp>
        <p:nvSpPr>
          <p:cNvPr id="21508" name="Rectangle 3"/>
          <p:cNvSpPr>
            <a:spLocks noGrp="1" noChangeArrowheads="1"/>
          </p:cNvSpPr>
          <p:nvPr>
            <p:ph type="body" idx="1"/>
          </p:nvPr>
        </p:nvSpPr>
        <p:spPr>
          <a:xfrm>
            <a:off x="525510" y="1135043"/>
            <a:ext cx="11101927" cy="5519253"/>
          </a:xfrm>
        </p:spPr>
        <p:txBody>
          <a:bodyPr/>
          <a:lstStyle/>
          <a:p>
            <a:pPr>
              <a:spcBef>
                <a:spcPts val="0"/>
              </a:spcBef>
            </a:pPr>
            <a:r>
              <a:rPr lang="en-US" sz="2000" dirty="0"/>
              <a:t>F. Giannotti</a:t>
            </a:r>
            <a:r>
              <a:rPr lang="it-IT" sz="2000" dirty="0"/>
              <a:t>, M. Nanni, F. </a:t>
            </a:r>
            <a:r>
              <a:rPr lang="en-US" sz="2000" dirty="0" err="1"/>
              <a:t>Pinelli</a:t>
            </a:r>
            <a:r>
              <a:rPr lang="en-US" sz="2000" dirty="0"/>
              <a:t>,</a:t>
            </a:r>
            <a:r>
              <a:rPr lang="en" sz="2000" dirty="0"/>
              <a:t> </a:t>
            </a:r>
            <a:r>
              <a:rPr lang="it-IT" sz="2000" dirty="0"/>
              <a:t>D. Pedreschi, </a:t>
            </a:r>
            <a:r>
              <a:rPr lang="en-US" sz="2000" dirty="0"/>
              <a:t>Trajectory Pattern Mining, KDD’07 </a:t>
            </a:r>
            <a:endParaRPr lang="en-US" sz="2000" dirty="0" smtClean="0"/>
          </a:p>
          <a:p>
            <a:pPr>
              <a:spcBef>
                <a:spcPts val="0"/>
              </a:spcBef>
            </a:pPr>
            <a:r>
              <a:rPr lang="en-US" sz="2000" dirty="0" smtClean="0"/>
              <a:t>Y</a:t>
            </a:r>
            <a:r>
              <a:rPr lang="en-US" sz="2000" dirty="0"/>
              <a:t>. Huang, S. </a:t>
            </a:r>
            <a:r>
              <a:rPr lang="en-US" sz="2000" dirty="0" err="1"/>
              <a:t>Shekhar</a:t>
            </a:r>
            <a:r>
              <a:rPr lang="en-US" sz="2000" dirty="0"/>
              <a:t>, H. </a:t>
            </a:r>
            <a:r>
              <a:rPr lang="en-US" sz="2000" dirty="0" err="1"/>
              <a:t>Xiong</a:t>
            </a:r>
            <a:r>
              <a:rPr lang="en-US" sz="2000" dirty="0"/>
              <a:t>, Discovering colocation patterns from spatial data sets: A general approach, IEEE Trans. on Knowledge </a:t>
            </a:r>
            <a:r>
              <a:rPr lang="en-US" sz="2000" dirty="0" smtClean="0"/>
              <a:t>&amp; </a:t>
            </a:r>
            <a:r>
              <a:rPr lang="en-US" sz="2000" dirty="0"/>
              <a:t>Data </a:t>
            </a:r>
            <a:r>
              <a:rPr lang="en-US" sz="2000" dirty="0" smtClean="0"/>
              <a:t>Eng., </a:t>
            </a:r>
            <a:r>
              <a:rPr lang="en-US" sz="2000" dirty="0"/>
              <a:t>16(12), 2004 </a:t>
            </a:r>
          </a:p>
          <a:p>
            <a:pPr>
              <a:spcBef>
                <a:spcPts val="0"/>
              </a:spcBef>
            </a:pPr>
            <a:r>
              <a:rPr lang="en-US" altLang="en-US" sz="2000" dirty="0"/>
              <a:t>K. </a:t>
            </a:r>
            <a:r>
              <a:rPr lang="en-US" altLang="en-US" sz="2000" dirty="0" err="1"/>
              <a:t>Koperski</a:t>
            </a:r>
            <a:r>
              <a:rPr lang="en-US" altLang="en-US" sz="2000" dirty="0"/>
              <a:t>, J. Han, “Discovery of Spatial Association Rules in Geographic Information Databases”, </a:t>
            </a:r>
            <a:r>
              <a:rPr lang="en-US" altLang="en-US" sz="2000" dirty="0" smtClean="0"/>
              <a:t>SSD’95</a:t>
            </a:r>
            <a:endParaRPr lang="en-US" altLang="en-US" sz="2000" dirty="0"/>
          </a:p>
          <a:p>
            <a:pPr>
              <a:spcBef>
                <a:spcPts val="0"/>
              </a:spcBef>
            </a:pPr>
            <a:r>
              <a:rPr lang="es-ES" sz="2000" dirty="0"/>
              <a:t>J.-G. Lee, J. Han, and K.-Y.</a:t>
            </a:r>
            <a:r>
              <a:rPr lang="en-US" sz="2000" dirty="0"/>
              <a:t> Whang, "Trajectory Clustering: A Partition-and-Group Framework", SIGMOD'07</a:t>
            </a:r>
            <a:endParaRPr lang="en-US" altLang="en-US" sz="2000" dirty="0">
              <a:sym typeface="Candara" pitchFamily="34" charset="0"/>
            </a:endParaRPr>
          </a:p>
          <a:p>
            <a:pPr>
              <a:spcBef>
                <a:spcPts val="0"/>
              </a:spcBef>
            </a:pPr>
            <a:r>
              <a:rPr lang="en-US" altLang="en-US" sz="2000" dirty="0" smtClean="0"/>
              <a:t>Z</a:t>
            </a:r>
            <a:r>
              <a:rPr lang="en-US" altLang="en-US" sz="2000" dirty="0"/>
              <a:t>. Li, B. Ding, J. Han, R. Kays, “Swarm: Mining Relaxed Temporal Moving Object Clusters”, VLDB’10</a:t>
            </a:r>
          </a:p>
          <a:p>
            <a:pPr>
              <a:spcBef>
                <a:spcPts val="0"/>
              </a:spcBef>
            </a:pPr>
            <a:r>
              <a:rPr lang="en-US" altLang="en-US" sz="2000" dirty="0"/>
              <a:t>Z. Li, B. Ding, J. Han, </a:t>
            </a:r>
            <a:r>
              <a:rPr lang="en-US" altLang="en-US" sz="2000" dirty="0" smtClean="0"/>
              <a:t>R. </a:t>
            </a:r>
            <a:r>
              <a:rPr lang="en-US" altLang="en-US" sz="2000" dirty="0"/>
              <a:t>Kays, </a:t>
            </a:r>
            <a:r>
              <a:rPr lang="en-US" altLang="en-US" sz="2000" dirty="0" smtClean="0"/>
              <a:t>P. </a:t>
            </a:r>
            <a:r>
              <a:rPr lang="en-US" altLang="en-US" sz="2000" dirty="0"/>
              <a:t>Nye, “Mining Periodic Behaviors for Moving Objects”, </a:t>
            </a:r>
            <a:r>
              <a:rPr lang="en-US" altLang="en-US" sz="2000" dirty="0" smtClean="0"/>
              <a:t>KDD’10</a:t>
            </a:r>
          </a:p>
          <a:p>
            <a:pPr>
              <a:spcBef>
                <a:spcPts val="0"/>
              </a:spcBef>
            </a:pPr>
            <a:r>
              <a:rPr lang="en-US" sz="2000" dirty="0" smtClean="0"/>
              <a:t>Z. </a:t>
            </a:r>
            <a:r>
              <a:rPr lang="en-US" sz="2000" dirty="0"/>
              <a:t>Li, </a:t>
            </a:r>
            <a:r>
              <a:rPr lang="en-US" sz="2000" dirty="0" smtClean="0"/>
              <a:t>J. Wang </a:t>
            </a:r>
            <a:r>
              <a:rPr lang="en-US" sz="2000" dirty="0"/>
              <a:t>and </a:t>
            </a:r>
            <a:r>
              <a:rPr lang="en-US" sz="2000" dirty="0" smtClean="0"/>
              <a:t>J. </a:t>
            </a:r>
            <a:r>
              <a:rPr lang="en-US" sz="2000" dirty="0"/>
              <a:t>Han, "</a:t>
            </a:r>
            <a:r>
              <a:rPr lang="en-US" sz="2000" dirty="0" err="1"/>
              <a:t>ePeriodicity</a:t>
            </a:r>
            <a:r>
              <a:rPr lang="en-US" sz="2000" dirty="0"/>
              <a:t>: Mining Event Periodicity from Incomplete Observations", IEEE </a:t>
            </a:r>
            <a:r>
              <a:rPr lang="en-US" sz="2000" dirty="0" smtClean="0"/>
              <a:t>TKDE,</a:t>
            </a:r>
            <a:r>
              <a:rPr lang="en-US" sz="2000" dirty="0"/>
              <a:t> 27(5): 1219-1232, </a:t>
            </a:r>
            <a:r>
              <a:rPr lang="en-US" sz="2000" dirty="0" smtClean="0"/>
              <a:t>2015</a:t>
            </a:r>
          </a:p>
          <a:p>
            <a:pPr>
              <a:spcBef>
                <a:spcPts val="0"/>
              </a:spcBef>
            </a:pPr>
            <a:r>
              <a:rPr lang="en-US" altLang="en-US" sz="2000" dirty="0"/>
              <a:t>Z. Yin, L. Cao, J. Han, C. </a:t>
            </a:r>
            <a:r>
              <a:rPr lang="en-US" altLang="en-US" sz="2000" dirty="0" err="1"/>
              <a:t>Zhai</a:t>
            </a:r>
            <a:r>
              <a:rPr lang="en-US" altLang="en-US" sz="2000" dirty="0"/>
              <a:t>, and T. Huang, “Geographical Topic Discovery and Comparison”, WWW'11</a:t>
            </a:r>
          </a:p>
          <a:p>
            <a:pPr>
              <a:spcBef>
                <a:spcPts val="0"/>
              </a:spcBef>
            </a:pPr>
            <a:r>
              <a:rPr lang="en-US" altLang="en-US" sz="2000" dirty="0"/>
              <a:t>Z. Yin, L. Cao, J. Han, J. Luo, and T. S. Huang, "Diversified Trajectory Pattern Ranking in Geo-tagged Social Media", </a:t>
            </a:r>
            <a:r>
              <a:rPr lang="en-US" altLang="en-US" sz="2000" dirty="0" smtClean="0"/>
              <a:t>SDM'11</a:t>
            </a:r>
            <a:endParaRPr lang="en-US" sz="2000" dirty="0" smtClean="0"/>
          </a:p>
          <a:p>
            <a:pPr>
              <a:spcBef>
                <a:spcPts val="0"/>
              </a:spcBef>
            </a:pPr>
            <a:r>
              <a:rPr lang="en-US" sz="2000" dirty="0"/>
              <a:t>C. Zhang, J. Han, L. </a:t>
            </a:r>
            <a:r>
              <a:rPr lang="en-US" sz="2000" dirty="0" err="1"/>
              <a:t>Shou</a:t>
            </a:r>
            <a:r>
              <a:rPr lang="en-US" sz="2000" dirty="0"/>
              <a:t>, J. Lu, and T. La Porta, "Splitter: Mining Fine Grained Sequential Patterns in Semantic Trajectories", </a:t>
            </a:r>
            <a:r>
              <a:rPr lang="en-US" sz="2000" dirty="0" smtClean="0"/>
              <a:t>VLDB'14</a:t>
            </a:r>
          </a:p>
          <a:p>
            <a:pPr>
              <a:spcBef>
                <a:spcPts val="0"/>
              </a:spcBef>
            </a:pPr>
            <a:r>
              <a:rPr lang="en-US" sz="2000" dirty="0" smtClean="0"/>
              <a:t>C. </a:t>
            </a:r>
            <a:r>
              <a:rPr lang="en-US" sz="2000" dirty="0"/>
              <a:t>Zhang, </a:t>
            </a:r>
            <a:r>
              <a:rPr lang="en-US" sz="2000" dirty="0" smtClean="0"/>
              <a:t>G. </a:t>
            </a:r>
            <a:r>
              <a:rPr lang="en-US" sz="2000" dirty="0"/>
              <a:t>Zhou, </a:t>
            </a:r>
            <a:r>
              <a:rPr lang="en-US" sz="2000" dirty="0" smtClean="0"/>
              <a:t>Q. </a:t>
            </a:r>
            <a:r>
              <a:rPr lang="en-US" sz="2000" dirty="0"/>
              <a:t>Yuan, </a:t>
            </a:r>
            <a:r>
              <a:rPr lang="en-US" sz="2000" dirty="0" smtClean="0"/>
              <a:t>H. Zhuang</a:t>
            </a:r>
            <a:r>
              <a:rPr lang="en-US" sz="2000" dirty="0"/>
              <a:t>, </a:t>
            </a:r>
            <a:r>
              <a:rPr lang="en-US" sz="2000" dirty="0" smtClean="0"/>
              <a:t>Y. </a:t>
            </a:r>
            <a:r>
              <a:rPr lang="en-US" sz="2000" dirty="0"/>
              <a:t>Zheng, </a:t>
            </a:r>
            <a:r>
              <a:rPr lang="en-US" sz="2000" dirty="0" smtClean="0"/>
              <a:t>L. </a:t>
            </a:r>
            <a:r>
              <a:rPr lang="en-US" sz="2000" dirty="0"/>
              <a:t>Kaplan, </a:t>
            </a:r>
            <a:r>
              <a:rPr lang="en-US" sz="2000" dirty="0" smtClean="0"/>
              <a:t>S. Wang</a:t>
            </a:r>
            <a:r>
              <a:rPr lang="en-US" sz="2000" dirty="0"/>
              <a:t>, </a:t>
            </a:r>
            <a:r>
              <a:rPr lang="en-US" sz="2000" dirty="0" smtClean="0"/>
              <a:t>J. </a:t>
            </a:r>
            <a:r>
              <a:rPr lang="en-US" sz="2000" dirty="0"/>
              <a:t>Han</a:t>
            </a:r>
            <a:r>
              <a:rPr lang="en-US" sz="2000" dirty="0" smtClean="0"/>
              <a:t>, “</a:t>
            </a:r>
            <a:r>
              <a:rPr lang="en-US" sz="2000" dirty="0" err="1" smtClean="0"/>
              <a:t>GeoBurst</a:t>
            </a:r>
            <a:r>
              <a:rPr lang="en-US" sz="2000" dirty="0"/>
              <a:t>: Real-time Local Event Detection in Geo-Tagged Tweet </a:t>
            </a:r>
            <a:r>
              <a:rPr lang="en-US" sz="2000" dirty="0" smtClean="0"/>
              <a:t>Streams”, SIGIR’16</a:t>
            </a:r>
            <a:endParaRPr lang="en-US" altLang="en-US" sz="2000" dirty="0" smtClean="0"/>
          </a:p>
        </p:txBody>
      </p:sp>
    </p:spTree>
    <p:extLst>
      <p:ext uri="{BB962C8B-B14F-4D97-AF65-F5344CB8AC3E}">
        <p14:creationId xmlns:p14="http://schemas.microsoft.com/office/powerpoint/2010/main" val="3344190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a:t>Diversified Trajectory Pattern Ranking</a:t>
            </a:r>
            <a:endParaRPr lang="en-US" dirty="0">
              <a:solidFill>
                <a:prstClr val="black"/>
              </a:solidFill>
            </a:endParaRPr>
          </a:p>
        </p:txBody>
      </p:sp>
      <p:sp>
        <p:nvSpPr>
          <p:cNvPr id="3" name="Content Placeholder 2"/>
          <p:cNvSpPr>
            <a:spLocks noGrp="1"/>
          </p:cNvSpPr>
          <p:nvPr>
            <p:ph idx="1"/>
          </p:nvPr>
        </p:nvSpPr>
        <p:spPr>
          <a:xfrm>
            <a:off x="464719" y="2127600"/>
            <a:ext cx="6278646" cy="3284466"/>
          </a:xfrm>
        </p:spPr>
        <p:txBody>
          <a:bodyPr/>
          <a:lstStyle/>
          <a:p>
            <a:pPr>
              <a:spcBef>
                <a:spcPts val="0"/>
              </a:spcBef>
            </a:pPr>
            <a:r>
              <a:rPr lang="en-US" altLang="en-US" sz="2400" dirty="0" smtClean="0"/>
              <a:t>Our </a:t>
            </a:r>
            <a:r>
              <a:rPr lang="en-US" altLang="en-US" sz="2400" dirty="0"/>
              <a:t>Framework</a:t>
            </a:r>
          </a:p>
          <a:p>
            <a:pPr lvl="1">
              <a:spcBef>
                <a:spcPts val="0"/>
              </a:spcBef>
            </a:pPr>
            <a:r>
              <a:rPr lang="en-US" altLang="en-US" sz="2400" dirty="0" smtClean="0"/>
              <a:t>Extract </a:t>
            </a:r>
            <a:r>
              <a:rPr lang="en-US" altLang="en-US" sz="2400" dirty="0"/>
              <a:t>trajectory patterns from the photo collection</a:t>
            </a:r>
          </a:p>
          <a:p>
            <a:pPr lvl="1">
              <a:spcBef>
                <a:spcPts val="0"/>
              </a:spcBef>
            </a:pPr>
            <a:r>
              <a:rPr lang="en-US" altLang="en-US" sz="2400" dirty="0" smtClean="0"/>
              <a:t>Rank </a:t>
            </a:r>
            <a:r>
              <a:rPr lang="en-US" altLang="en-US" sz="2400" dirty="0"/>
              <a:t>the trajectory patterns by estimating their importance according to user, location and trajectory pattern relations</a:t>
            </a:r>
          </a:p>
          <a:p>
            <a:pPr lvl="1">
              <a:spcBef>
                <a:spcPts val="0"/>
              </a:spcBef>
            </a:pPr>
            <a:r>
              <a:rPr lang="en-US" altLang="en-US" sz="2400" dirty="0" smtClean="0"/>
              <a:t>Diversify </a:t>
            </a:r>
            <a:r>
              <a:rPr lang="en-US" altLang="en-US" sz="2400" dirty="0"/>
              <a:t>the ranking result to identify the representative trajectory patterns from all the </a:t>
            </a:r>
            <a:r>
              <a:rPr lang="en-US" altLang="en-US" sz="2400" dirty="0" smtClean="0"/>
              <a:t>candidates</a:t>
            </a:r>
            <a:endParaRPr lang="en-US" altLang="en-US" sz="2400" dirty="0"/>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pSp>
        <p:nvGrpSpPr>
          <p:cNvPr id="4" name="Group 3"/>
          <p:cNvGrpSpPr/>
          <p:nvPr/>
        </p:nvGrpSpPr>
        <p:grpSpPr>
          <a:xfrm>
            <a:off x="6708181" y="1163547"/>
            <a:ext cx="4856373" cy="3870923"/>
            <a:chOff x="6664751" y="1295400"/>
            <a:chExt cx="4856373" cy="3870923"/>
          </a:xfrm>
        </p:grpSpPr>
        <p:sp>
          <p:nvSpPr>
            <p:cNvPr id="6" name="Rectangle 5"/>
            <p:cNvSpPr>
              <a:spLocks noChangeArrowheads="1"/>
            </p:cNvSpPr>
            <p:nvPr/>
          </p:nvSpPr>
          <p:spPr bwMode="auto">
            <a:xfrm>
              <a:off x="7098384" y="2648717"/>
              <a:ext cx="3852881" cy="120032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971550" indent="-5143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dirty="0">
                  <a:solidFill>
                    <a:srgbClr val="000000"/>
                  </a:solidFill>
                  <a:latin typeface="Calibri"/>
                </a:rPr>
                <a:t>(1)</a:t>
              </a:r>
              <a:r>
                <a:rPr lang="en-US" altLang="en-US" dirty="0">
                  <a:solidFill>
                    <a:srgbClr val="FF0000"/>
                  </a:solidFill>
                  <a:latin typeface="Calibri"/>
                </a:rPr>
                <a:t> </a:t>
              </a:r>
              <a:r>
                <a:rPr lang="en-US" altLang="en-US" dirty="0">
                  <a:solidFill>
                    <a:srgbClr val="000000"/>
                  </a:solidFill>
                  <a:latin typeface="Calibri"/>
                </a:rPr>
                <a:t>Extract trajectory patterns </a:t>
              </a:r>
            </a:p>
            <a:p>
              <a:pPr defTabSz="914400" eaLnBrk="1" fontAlgn="base" hangingPunct="1">
                <a:spcBef>
                  <a:spcPct val="0"/>
                </a:spcBef>
                <a:spcAft>
                  <a:spcPct val="0"/>
                </a:spcAft>
                <a:buClrTx/>
                <a:buSzTx/>
                <a:buFont typeface="Wingdings" panose="05000000000000000000" pitchFamily="2" charset="2"/>
                <a:buNone/>
              </a:pPr>
              <a:r>
                <a:rPr lang="en-US" altLang="en-US" dirty="0">
                  <a:solidFill>
                    <a:srgbClr val="000000"/>
                  </a:solidFill>
                  <a:latin typeface="Calibri"/>
                </a:rPr>
                <a:t>(2) Rank trajectory patterns </a:t>
              </a:r>
            </a:p>
            <a:p>
              <a:pPr defTabSz="914400" eaLnBrk="1" fontAlgn="base" hangingPunct="1">
                <a:spcBef>
                  <a:spcPct val="0"/>
                </a:spcBef>
                <a:spcAft>
                  <a:spcPct val="0"/>
                </a:spcAft>
                <a:buClrTx/>
                <a:buSzTx/>
                <a:buFont typeface="Wingdings" panose="05000000000000000000" pitchFamily="2" charset="2"/>
                <a:buNone/>
              </a:pPr>
              <a:r>
                <a:rPr lang="en-US" altLang="en-US" dirty="0">
                  <a:solidFill>
                    <a:srgbClr val="000000"/>
                  </a:solidFill>
                  <a:latin typeface="Calibri"/>
                </a:rPr>
                <a:t>(3) Diversify ranked patterns</a:t>
              </a:r>
            </a:p>
          </p:txBody>
        </p:sp>
        <p:sp>
          <p:nvSpPr>
            <p:cNvPr id="7" name="Rectangle 8"/>
            <p:cNvSpPr>
              <a:spLocks noChangeArrowheads="1"/>
            </p:cNvSpPr>
            <p:nvPr/>
          </p:nvSpPr>
          <p:spPr bwMode="auto">
            <a:xfrm>
              <a:off x="6664751" y="1295400"/>
              <a:ext cx="4856373" cy="83099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b="1" dirty="0">
                  <a:solidFill>
                    <a:srgbClr val="000000"/>
                  </a:solidFill>
                  <a:latin typeface="Calibri"/>
                </a:rPr>
                <a:t>Input</a:t>
              </a:r>
              <a:r>
                <a:rPr lang="en-US" altLang="en-US" dirty="0">
                  <a:solidFill>
                    <a:srgbClr val="000000"/>
                  </a:solidFill>
                  <a:latin typeface="Calibri"/>
                </a:rPr>
                <a:t>: A collection of geo-tagged photos (user, date time, GPS location)</a:t>
              </a:r>
            </a:p>
          </p:txBody>
        </p:sp>
        <p:sp>
          <p:nvSpPr>
            <p:cNvPr id="8" name="Rectangle 9"/>
            <p:cNvSpPr>
              <a:spLocks noChangeArrowheads="1"/>
            </p:cNvSpPr>
            <p:nvPr/>
          </p:nvSpPr>
          <p:spPr bwMode="auto">
            <a:xfrm>
              <a:off x="7166496" y="4335326"/>
              <a:ext cx="3852881" cy="83099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b="1" dirty="0">
                  <a:solidFill>
                    <a:srgbClr val="000000"/>
                  </a:solidFill>
                  <a:latin typeface="Calibri"/>
                </a:rPr>
                <a:t>Output</a:t>
              </a:r>
              <a:r>
                <a:rPr lang="en-US" altLang="en-US" dirty="0">
                  <a:solidFill>
                    <a:srgbClr val="000000"/>
                  </a:solidFill>
                  <a:latin typeface="Calibri"/>
                </a:rPr>
                <a:t>: Diversified trajectory pattern ranking result</a:t>
              </a:r>
            </a:p>
          </p:txBody>
        </p:sp>
        <p:sp>
          <p:nvSpPr>
            <p:cNvPr id="9" name="Down Arrow 8"/>
            <p:cNvSpPr/>
            <p:nvPr/>
          </p:nvSpPr>
          <p:spPr>
            <a:xfrm>
              <a:off x="8759572" y="2215789"/>
              <a:ext cx="629274"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sp>
          <p:nvSpPr>
            <p:cNvPr id="10" name="Down Arrow 9"/>
            <p:cNvSpPr/>
            <p:nvPr/>
          </p:nvSpPr>
          <p:spPr>
            <a:xfrm>
              <a:off x="8755769" y="3901686"/>
              <a:ext cx="629274"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gr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059" y="5094504"/>
            <a:ext cx="6789722" cy="167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212949" y="5272666"/>
            <a:ext cx="1796086" cy="1323439"/>
          </a:xfrm>
          <a:prstGeom prst="rect">
            <a:avLst/>
          </a:prstGeom>
          <a:solidFill>
            <a:srgbClr val="FFFF00"/>
          </a:solidFill>
        </p:spPr>
        <p:txBody>
          <a:bodyPr wrap="square" rtlCol="0">
            <a:spAutoFit/>
          </a:bodyPr>
          <a:lstStyle/>
          <a:p>
            <a:r>
              <a:rPr lang="en-US" altLang="en-US" sz="2000" dirty="0">
                <a:solidFill>
                  <a:srgbClr val="000000"/>
                </a:solidFill>
              </a:rPr>
              <a:t>Ex.: Top </a:t>
            </a:r>
            <a:r>
              <a:rPr lang="en-US" altLang="en-US" sz="2000" dirty="0" smtClean="0">
                <a:solidFill>
                  <a:srgbClr val="000000"/>
                </a:solidFill>
              </a:rPr>
              <a:t>ranked trajectories </a:t>
            </a:r>
            <a:r>
              <a:rPr lang="en-US" altLang="en-US" sz="2000" dirty="0">
                <a:solidFill>
                  <a:srgbClr val="000000"/>
                </a:solidFill>
              </a:rPr>
              <a:t>in London, New York </a:t>
            </a:r>
            <a:r>
              <a:rPr lang="en-US" altLang="en-US" sz="2000" dirty="0" smtClean="0">
                <a:solidFill>
                  <a:srgbClr val="000000"/>
                </a:solidFill>
              </a:rPr>
              <a:t>and Paris</a:t>
            </a:r>
            <a:endParaRPr lang="en-US" altLang="en-US" sz="2000" dirty="0">
              <a:solidFill>
                <a:srgbClr val="000000"/>
              </a:solidFill>
            </a:endParaRPr>
          </a:p>
        </p:txBody>
      </p:sp>
      <p:sp>
        <p:nvSpPr>
          <p:cNvPr id="13" name="TextBox 12"/>
          <p:cNvSpPr txBox="1"/>
          <p:nvPr/>
        </p:nvSpPr>
        <p:spPr>
          <a:xfrm>
            <a:off x="518080" y="1137404"/>
            <a:ext cx="6184478" cy="1015663"/>
          </a:xfrm>
          <a:prstGeom prst="rect">
            <a:avLst/>
          </a:prstGeom>
          <a:solidFill>
            <a:srgbClr val="F0CDBC"/>
          </a:solidFill>
        </p:spPr>
        <p:txBody>
          <a:bodyPr wrap="square" rtlCol="0">
            <a:spAutoFit/>
          </a:bodyPr>
          <a:lstStyle/>
          <a:p>
            <a:r>
              <a:rPr lang="en-US" altLang="en-US" sz="2000" dirty="0">
                <a:solidFill>
                  <a:srgbClr val="000000"/>
                </a:solidFill>
              </a:rPr>
              <a:t>Given a collection of geo-tagged photos along with users, locations and timestamps, how to rank the mined trajectory patterns with diversification into consideration?</a:t>
            </a:r>
          </a:p>
        </p:txBody>
      </p:sp>
    </p:spTree>
    <p:extLst>
      <p:ext uri="{BB962C8B-B14F-4D97-AF65-F5344CB8AC3E}">
        <p14:creationId xmlns:p14="http://schemas.microsoft.com/office/powerpoint/2010/main" val="185621091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a:t>Data </a:t>
            </a:r>
            <a:r>
              <a:rPr lang="en-US" dirty="0" smtClean="0"/>
              <a:t>Preprocessing and Pattern Discovery</a:t>
            </a:r>
            <a:endParaRPr lang="en-US" dirty="0">
              <a:solidFill>
                <a:prstClr val="black"/>
              </a:solidFill>
            </a:endParaRPr>
          </a:p>
        </p:txBody>
      </p:sp>
      <p:sp>
        <p:nvSpPr>
          <p:cNvPr id="3" name="Content Placeholder 2"/>
          <p:cNvSpPr>
            <a:spLocks noGrp="1"/>
          </p:cNvSpPr>
          <p:nvPr>
            <p:ph idx="1"/>
          </p:nvPr>
        </p:nvSpPr>
        <p:spPr>
          <a:xfrm>
            <a:off x="518080" y="1163547"/>
            <a:ext cx="11331020" cy="5542053"/>
          </a:xfrm>
        </p:spPr>
        <p:txBody>
          <a:bodyPr/>
          <a:lstStyle/>
          <a:p>
            <a:r>
              <a:rPr lang="en-US" altLang="en-US" sz="2400" dirty="0" smtClean="0">
                <a:solidFill>
                  <a:srgbClr val="000000"/>
                </a:solidFill>
                <a:ea typeface="Tahoma" panose="020B0604030504040204" pitchFamily="34" charset="0"/>
                <a:cs typeface="Tahoma" panose="020B0604030504040204" pitchFamily="34" charset="0"/>
              </a:rPr>
              <a:t>Cluster </a:t>
            </a:r>
            <a:r>
              <a:rPr lang="en-US" altLang="en-US" sz="2400" dirty="0">
                <a:solidFill>
                  <a:srgbClr val="000000"/>
                </a:solidFill>
                <a:ea typeface="Tahoma" panose="020B0604030504040204" pitchFamily="34" charset="0"/>
                <a:cs typeface="Tahoma" panose="020B0604030504040204" pitchFamily="34" charset="0"/>
              </a:rPr>
              <a:t>locations: mean-shift algorithm (27974 photos in London</a:t>
            </a:r>
            <a:r>
              <a:rPr lang="en-US" altLang="en-US" sz="2400" dirty="0" smtClean="0">
                <a:solidFill>
                  <a:srgbClr val="000000"/>
                </a:solidFill>
                <a:ea typeface="Tahoma" panose="020B0604030504040204" pitchFamily="34" charset="0"/>
                <a:cs typeface="Tahoma" panose="020B0604030504040204" pitchFamily="34" charset="0"/>
              </a:rPr>
              <a:t>)</a:t>
            </a:r>
          </a:p>
          <a:p>
            <a:endParaRPr lang="en-US" altLang="en-US" sz="2400" dirty="0">
              <a:solidFill>
                <a:srgbClr val="000000"/>
              </a:solidFill>
              <a:ea typeface="Tahoma" panose="020B0604030504040204" pitchFamily="34" charset="0"/>
              <a:cs typeface="Tahoma" panose="020B0604030504040204" pitchFamily="34" charset="0"/>
            </a:endParaRPr>
          </a:p>
          <a:p>
            <a:endParaRPr lang="en-US" altLang="en-US" sz="2400" dirty="0" smtClean="0">
              <a:solidFill>
                <a:srgbClr val="000000"/>
              </a:solidFill>
              <a:ea typeface="Tahoma" panose="020B0604030504040204" pitchFamily="34" charset="0"/>
              <a:cs typeface="Tahoma" panose="020B0604030504040204" pitchFamily="34" charset="0"/>
            </a:endParaRPr>
          </a:p>
          <a:p>
            <a:endParaRPr lang="en-US" altLang="en-US" sz="2400" dirty="0">
              <a:solidFill>
                <a:srgbClr val="000000"/>
              </a:solidFill>
              <a:ea typeface="Tahoma" panose="020B0604030504040204" pitchFamily="34" charset="0"/>
              <a:cs typeface="Tahoma" panose="020B0604030504040204" pitchFamily="34" charset="0"/>
            </a:endParaRPr>
          </a:p>
          <a:p>
            <a:endParaRPr lang="en-US" altLang="en-US" sz="2400" dirty="0" smtClean="0">
              <a:solidFill>
                <a:srgbClr val="000000"/>
              </a:solidFill>
              <a:ea typeface="Tahoma" panose="020B0604030504040204" pitchFamily="34" charset="0"/>
              <a:cs typeface="Tahoma" panose="020B0604030504040204" pitchFamily="34" charset="0"/>
            </a:endParaRPr>
          </a:p>
          <a:p>
            <a:r>
              <a:rPr lang="en-US" altLang="en-US" sz="2400" dirty="0">
                <a:solidFill>
                  <a:srgbClr val="000000"/>
                </a:solidFill>
              </a:rPr>
              <a:t>Form </a:t>
            </a:r>
            <a:r>
              <a:rPr lang="en-US" altLang="en-US" sz="2400" dirty="0" smtClean="0">
                <a:solidFill>
                  <a:srgbClr val="000000"/>
                </a:solidFill>
              </a:rPr>
              <a:t>sequences</a:t>
            </a:r>
          </a:p>
          <a:p>
            <a:r>
              <a:rPr lang="en-US" altLang="en-US" sz="2400" dirty="0" err="1"/>
              <a:t>PrefixSpan</a:t>
            </a:r>
            <a:r>
              <a:rPr lang="en-US" altLang="en-US" sz="2400" dirty="0"/>
              <a:t> [</a:t>
            </a:r>
            <a:r>
              <a:rPr lang="en-US" altLang="en-US" sz="2400" i="1" dirty="0"/>
              <a:t>Pei</a:t>
            </a:r>
            <a:r>
              <a:rPr lang="en-US" altLang="en-US" sz="2400" dirty="0"/>
              <a:t> et al. TKDE </a:t>
            </a:r>
            <a:r>
              <a:rPr lang="en-US" altLang="en-US" sz="2400" dirty="0" smtClean="0"/>
              <a:t>2004]</a:t>
            </a:r>
          </a:p>
          <a:p>
            <a:pPr lvl="2"/>
            <a:r>
              <a:rPr lang="en-US" altLang="en-US" sz="2400" dirty="0" smtClean="0"/>
              <a:t>Ex. </a:t>
            </a:r>
            <a:r>
              <a:rPr lang="en-US" altLang="en-US" sz="2400" dirty="0"/>
              <a:t>(</a:t>
            </a:r>
            <a:r>
              <a:rPr lang="en-US" altLang="en-US" sz="2400" dirty="0" smtClean="0"/>
              <a:t>min-support </a:t>
            </a:r>
            <a:r>
              <a:rPr lang="en-US" altLang="en-US" sz="2400" dirty="0"/>
              <a:t>= 2</a:t>
            </a:r>
            <a:r>
              <a:rPr lang="en-US" altLang="en-US" sz="2400" dirty="0" smtClean="0"/>
              <a:t>)</a:t>
            </a:r>
            <a:endParaRPr lang="en-US" altLang="en-US" sz="2400" dirty="0"/>
          </a:p>
          <a:p>
            <a:pPr marL="342900" lvl="1" indent="-342900"/>
            <a:endParaRPr lang="en-US" altLang="en-US" sz="2400" dirty="0" smtClean="0"/>
          </a:p>
          <a:p>
            <a:pPr marL="342900" lvl="1" indent="-342900"/>
            <a:r>
              <a:rPr lang="en-US" altLang="en-US" sz="2400" dirty="0" smtClean="0"/>
              <a:t>Three </a:t>
            </a:r>
            <a:r>
              <a:rPr lang="en-US" altLang="en-US" sz="2400" dirty="0"/>
              <a:t>frequent sequential patterns:</a:t>
            </a:r>
          </a:p>
          <a:p>
            <a:pPr lvl="2"/>
            <a:r>
              <a:rPr lang="en-US" altLang="en-US" sz="2400" dirty="0" err="1"/>
              <a:t>londoneye</a:t>
            </a:r>
            <a:r>
              <a:rPr lang="en-US" altLang="en-US" sz="2400" dirty="0"/>
              <a:t> </a:t>
            </a:r>
            <a:r>
              <a:rPr lang="en-US" altLang="en-US" sz="2400" dirty="0" smtClean="0">
                <a:latin typeface="Calibri" panose="020F0502020204030204" pitchFamily="34" charset="0"/>
              </a:rPr>
              <a:t>→</a:t>
            </a:r>
            <a:r>
              <a:rPr lang="en-US" altLang="en-US" sz="2400" dirty="0" smtClean="0"/>
              <a:t> </a:t>
            </a:r>
            <a:r>
              <a:rPr lang="en-US" altLang="en-US" sz="2400" dirty="0" err="1"/>
              <a:t>bigben</a:t>
            </a:r>
            <a:endParaRPr lang="en-US" altLang="en-US" sz="2400" dirty="0"/>
          </a:p>
          <a:p>
            <a:pPr lvl="2"/>
            <a:r>
              <a:rPr lang="en-US" altLang="en-US" sz="2400" dirty="0" err="1"/>
              <a:t>londoneye</a:t>
            </a:r>
            <a:r>
              <a:rPr lang="en-US" altLang="en-US" sz="2400" dirty="0"/>
              <a:t> </a:t>
            </a:r>
            <a:r>
              <a:rPr lang="en-US" altLang="en-US" sz="2400" dirty="0">
                <a:latin typeface="Calibri" panose="020F0502020204030204" pitchFamily="34" charset="0"/>
              </a:rPr>
              <a:t>→</a:t>
            </a:r>
            <a:r>
              <a:rPr lang="en-US" altLang="en-US" sz="2400" dirty="0" smtClean="0"/>
              <a:t> </a:t>
            </a:r>
            <a:r>
              <a:rPr lang="en-US" altLang="en-US" sz="2400" dirty="0" err="1"/>
              <a:t>bigben</a:t>
            </a:r>
            <a:r>
              <a:rPr lang="en-US" altLang="en-US" sz="2400" dirty="0"/>
              <a:t> </a:t>
            </a:r>
            <a:r>
              <a:rPr lang="en-US" altLang="en-US" sz="2400" dirty="0">
                <a:latin typeface="Calibri" panose="020F0502020204030204" pitchFamily="34" charset="0"/>
              </a:rPr>
              <a:t>→</a:t>
            </a:r>
            <a:r>
              <a:rPr lang="en-US" altLang="en-US" sz="2400" dirty="0" smtClean="0"/>
              <a:t> </a:t>
            </a:r>
            <a:r>
              <a:rPr lang="en-US" altLang="en-US" sz="2400" dirty="0" err="1"/>
              <a:t>trafalgarsquare</a:t>
            </a:r>
            <a:endParaRPr lang="en-US" altLang="en-US" sz="2400" dirty="0"/>
          </a:p>
          <a:p>
            <a:pPr lvl="2"/>
            <a:r>
              <a:rPr lang="en-US" altLang="en-US" sz="2400" dirty="0" err="1"/>
              <a:t>londoneye</a:t>
            </a:r>
            <a:r>
              <a:rPr lang="en-US" altLang="en-US" sz="2400" dirty="0"/>
              <a:t> </a:t>
            </a:r>
            <a:r>
              <a:rPr lang="en-US" altLang="en-US" sz="2400" dirty="0">
                <a:latin typeface="Calibri" panose="020F0502020204030204" pitchFamily="34" charset="0"/>
              </a:rPr>
              <a:t>→</a:t>
            </a:r>
            <a:r>
              <a:rPr lang="en-US" altLang="en-US" sz="2400" dirty="0" smtClean="0"/>
              <a:t> </a:t>
            </a:r>
            <a:r>
              <a:rPr lang="en-US" altLang="en-US" sz="2400" dirty="0" err="1" smtClean="0"/>
              <a:t>tatemodern</a:t>
            </a:r>
            <a:endParaRPr lang="en-US" altLang="en-US" sz="2400" dirty="0" smtClean="0">
              <a:solidFill>
                <a:srgbClr val="000000"/>
              </a:solidFill>
            </a:endParaRPr>
          </a:p>
          <a:p>
            <a:endParaRPr lang="en-US" altLang="en-US" sz="2400" dirty="0">
              <a:solidFill>
                <a:srgbClr val="000000"/>
              </a:solidFill>
            </a:endParaRPr>
          </a:p>
          <a:p>
            <a:endParaRPr lang="en-US" altLang="en-US" sz="2400" dirty="0">
              <a:solidFill>
                <a:srgbClr val="000000"/>
              </a:solidFill>
              <a:ea typeface="Tahoma" panose="020B0604030504040204" pitchFamily="34" charset="0"/>
              <a:cs typeface="Tahoma" panose="020B0604030504040204" pitchFamily="34" charset="0"/>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grpSp>
        <p:nvGrpSpPr>
          <p:cNvPr id="6" name="Group 5"/>
          <p:cNvGrpSpPr/>
          <p:nvPr/>
        </p:nvGrpSpPr>
        <p:grpSpPr>
          <a:xfrm>
            <a:off x="819150" y="1638755"/>
            <a:ext cx="7006670" cy="1681342"/>
            <a:chOff x="2133600" y="2057400"/>
            <a:chExt cx="7006670" cy="1681342"/>
          </a:xfrm>
        </p:grpSpPr>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057400"/>
              <a:ext cx="3352800" cy="1608138"/>
            </a:xfrm>
            <a:prstGeom prst="rect">
              <a:avLst/>
            </a:prstGeom>
            <a:blipFill dpi="0" rotWithShape="1">
              <a:blip r:embed="rId4">
                <a:alphaModFix amt="65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470" y="2096473"/>
              <a:ext cx="3352800" cy="1608138"/>
            </a:xfrm>
            <a:prstGeom prst="rect">
              <a:avLst/>
            </a:prstGeom>
            <a:blipFill dpi="0" rotWithShape="1">
              <a:blip r:embed="rId4">
                <a:alphaModFix amt="65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635070" y="2062342"/>
              <a:ext cx="3505200" cy="1676400"/>
            </a:xfrm>
            <a:prstGeom prst="rect">
              <a:avLst/>
            </a:prstGeom>
            <a:blipFill dpi="0" rotWithShape="1">
              <a:blip r:embed="rId5" cstate="print">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grpSp>
      <p:sp>
        <p:nvSpPr>
          <p:cNvPr id="10" name="Rectangle 8"/>
          <p:cNvSpPr>
            <a:spLocks noChangeArrowheads="1"/>
          </p:cNvSpPr>
          <p:nvPr/>
        </p:nvSpPr>
        <p:spPr bwMode="auto">
          <a:xfrm>
            <a:off x="8581044" y="1654750"/>
            <a:ext cx="3122971" cy="1631216"/>
          </a:xfrm>
          <a:prstGeom prst="rect">
            <a:avLst/>
          </a:prstGeom>
          <a:solidFill>
            <a:schemeClr val="bg1"/>
          </a:solidFill>
          <a:ln w="12700">
            <a:solidFill>
              <a:schemeClr val="tx1"/>
            </a:solidFill>
            <a:miter lim="800000"/>
            <a:headEnd/>
            <a:tailEnd/>
          </a:ln>
        </p:spPr>
        <p:txBody>
          <a:bodyPr wrap="square">
            <a:spAutoFit/>
          </a:bodyPr>
          <a:lstStyle>
            <a:lvl1pPr eaLnBrk="0" hangingPunct="0">
              <a:spcBef>
                <a:spcPct val="20000"/>
              </a:spcBef>
              <a:buClr>
                <a:srgbClr val="170981"/>
              </a:buClr>
              <a:buSzPct val="80000"/>
              <a:buFont typeface="Wingdings" panose="05000000000000000000" pitchFamily="2" charset="2"/>
              <a:buChar char="§"/>
              <a:defRPr sz="2400">
                <a:solidFill>
                  <a:schemeClr val="tx1"/>
                </a:solidFill>
                <a:latin typeface="Calibri" panose="020F0502020204030204" pitchFamily="34" charset="0"/>
              </a:defRPr>
            </a:lvl1pPr>
            <a:lvl2pPr marL="742950" indent="-285750" eaLnBrk="0" hangingPunct="0">
              <a:spcBef>
                <a:spcPct val="20000"/>
              </a:spcBef>
              <a:buClr>
                <a:srgbClr val="FF6600"/>
              </a:buClr>
              <a:buSzPct val="80000"/>
              <a:buFont typeface="Wingdings" panose="05000000000000000000" pitchFamily="2" charset="2"/>
              <a:buChar char="§"/>
              <a:defRPr sz="2400">
                <a:solidFill>
                  <a:schemeClr val="tx1"/>
                </a:solidFill>
                <a:latin typeface="Calibri" panose="020F0502020204030204" pitchFamily="34" charset="0"/>
              </a:defRPr>
            </a:lvl2pPr>
            <a:lvl3pPr marL="1143000" indent="-228600" eaLnBrk="0" hangingPunct="0">
              <a:spcBef>
                <a:spcPct val="20000"/>
              </a:spcBef>
              <a:buSzPct val="80000"/>
              <a:buFont typeface="Wingdings" panose="05000000000000000000" pitchFamily="2" charset="2"/>
              <a:buChar char="§"/>
              <a:defRPr sz="2000">
                <a:solidFill>
                  <a:srgbClr val="120761"/>
                </a:solidFill>
                <a:latin typeface="Calibri" panose="020F0502020204030204" pitchFamily="34" charset="0"/>
              </a:defRPr>
            </a:lvl3pPr>
            <a:lvl4pPr marL="1600200" indent="-228600" eaLnBrk="0" hangingPunct="0">
              <a:spcBef>
                <a:spcPct val="20000"/>
              </a:spcBef>
              <a:buClr>
                <a:srgbClr val="00CC00"/>
              </a:buClr>
              <a:buSzPct val="80000"/>
              <a:buFont typeface="Wingdings" panose="05000000000000000000" pitchFamily="2" charset="2"/>
              <a:buChar char="§"/>
              <a:defRPr sz="2000">
                <a:solidFill>
                  <a:schemeClr val="tx1"/>
                </a:solidFill>
                <a:latin typeface="Calibri" panose="020F0502020204030204" pitchFamily="34" charset="0"/>
                <a:cs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2000" dirty="0" err="1">
                <a:solidFill>
                  <a:srgbClr val="000000"/>
                </a:solidFill>
                <a:latin typeface="Calibri"/>
              </a:rPr>
              <a:t>londoneye</a:t>
            </a:r>
            <a:r>
              <a:rPr lang="en-US" altLang="en-US" sz="2000" dirty="0">
                <a:solidFill>
                  <a:srgbClr val="000000"/>
                </a:solidFill>
                <a:latin typeface="Calibri"/>
              </a:rPr>
              <a:t>, </a:t>
            </a:r>
            <a:r>
              <a:rPr lang="en-US" altLang="en-US" sz="2000" dirty="0" err="1">
                <a:solidFill>
                  <a:srgbClr val="000000"/>
                </a:solidFill>
                <a:latin typeface="Calibri"/>
              </a:rPr>
              <a:t>trafalgarsquare</a:t>
            </a:r>
            <a:r>
              <a:rPr lang="en-US" altLang="en-US" sz="2000" dirty="0">
                <a:solidFill>
                  <a:srgbClr val="000000"/>
                </a:solidFill>
                <a:latin typeface="Calibri"/>
              </a:rPr>
              <a:t>, </a:t>
            </a:r>
            <a:r>
              <a:rPr lang="en-US" altLang="en-US" sz="2000" dirty="0" err="1">
                <a:solidFill>
                  <a:srgbClr val="000000"/>
                </a:solidFill>
                <a:latin typeface="Calibri"/>
              </a:rPr>
              <a:t>britishmuseum</a:t>
            </a:r>
            <a:r>
              <a:rPr lang="en-US" altLang="en-US" sz="2000" dirty="0">
                <a:solidFill>
                  <a:srgbClr val="000000"/>
                </a:solidFill>
                <a:latin typeface="Calibri"/>
              </a:rPr>
              <a:t>, </a:t>
            </a:r>
            <a:r>
              <a:rPr lang="en-US" altLang="en-US" sz="2000" dirty="0" err="1">
                <a:solidFill>
                  <a:srgbClr val="000000"/>
                </a:solidFill>
                <a:latin typeface="Calibri"/>
              </a:rPr>
              <a:t>bigben</a:t>
            </a:r>
            <a:r>
              <a:rPr lang="en-US" altLang="en-US" sz="2000" dirty="0">
                <a:solidFill>
                  <a:srgbClr val="000000"/>
                </a:solidFill>
                <a:latin typeface="Calibri"/>
              </a:rPr>
              <a:t>, </a:t>
            </a:r>
            <a:r>
              <a:rPr lang="en-US" altLang="en-US" sz="2000" dirty="0" err="1">
                <a:solidFill>
                  <a:srgbClr val="000000"/>
                </a:solidFill>
                <a:latin typeface="Calibri"/>
              </a:rPr>
              <a:t>towerbridge</a:t>
            </a:r>
            <a:r>
              <a:rPr lang="en-US" altLang="en-US" sz="2000" dirty="0">
                <a:solidFill>
                  <a:srgbClr val="000000"/>
                </a:solidFill>
                <a:latin typeface="Calibri"/>
              </a:rPr>
              <a:t>, </a:t>
            </a:r>
            <a:r>
              <a:rPr lang="en-US" altLang="en-US" sz="2000" dirty="0" err="1">
                <a:solidFill>
                  <a:srgbClr val="000000"/>
                </a:solidFill>
                <a:latin typeface="Calibri"/>
              </a:rPr>
              <a:t>piccaillycircus</a:t>
            </a:r>
            <a:r>
              <a:rPr lang="en-US" altLang="en-US" sz="2000" dirty="0">
                <a:solidFill>
                  <a:srgbClr val="000000"/>
                </a:solidFill>
                <a:latin typeface="Calibri"/>
              </a:rPr>
              <a:t>, </a:t>
            </a:r>
            <a:r>
              <a:rPr lang="en-US" altLang="en-US" sz="2000" dirty="0" err="1">
                <a:solidFill>
                  <a:srgbClr val="000000"/>
                </a:solidFill>
                <a:latin typeface="Calibri"/>
              </a:rPr>
              <a:t>buckinghampalace</a:t>
            </a:r>
            <a:r>
              <a:rPr lang="en-US" altLang="en-US" sz="2000" dirty="0">
                <a:solidFill>
                  <a:srgbClr val="000000"/>
                </a:solidFill>
                <a:latin typeface="Calibri"/>
              </a:rPr>
              <a:t>, </a:t>
            </a:r>
            <a:r>
              <a:rPr lang="en-US" altLang="en-US" sz="2000" dirty="0" err="1">
                <a:solidFill>
                  <a:srgbClr val="000000"/>
                </a:solidFill>
                <a:latin typeface="Calibri"/>
              </a:rPr>
              <a:t>tatemodern</a:t>
            </a:r>
            <a:r>
              <a:rPr lang="en-US" altLang="en-US" sz="2000" dirty="0">
                <a:solidFill>
                  <a:srgbClr val="000000"/>
                </a:solidFill>
                <a:latin typeface="Calibri"/>
              </a:rPr>
              <a:t>,  …</a:t>
            </a:r>
          </a:p>
        </p:txBody>
      </p:sp>
      <p:sp>
        <p:nvSpPr>
          <p:cNvPr id="4" name="Right Arrow 3"/>
          <p:cNvSpPr/>
          <p:nvPr/>
        </p:nvSpPr>
        <p:spPr>
          <a:xfrm>
            <a:off x="7983472" y="2265080"/>
            <a:ext cx="452487" cy="433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aphicFrame>
        <p:nvGraphicFramePr>
          <p:cNvPr id="11" name="Table 10"/>
          <p:cNvGraphicFramePr>
            <a:graphicFrameLocks noGrp="1"/>
          </p:cNvGraphicFramePr>
          <p:nvPr>
            <p:extLst/>
          </p:nvPr>
        </p:nvGraphicFramePr>
        <p:xfrm>
          <a:off x="5397482" y="3354228"/>
          <a:ext cx="6306533" cy="1767840"/>
        </p:xfrm>
        <a:graphic>
          <a:graphicData uri="http://schemas.openxmlformats.org/drawingml/2006/table">
            <a:tbl>
              <a:tblPr/>
              <a:tblGrid>
                <a:gridCol w="433634"/>
                <a:gridCol w="688156"/>
                <a:gridCol w="1131217"/>
                <a:gridCol w="4053526"/>
              </a:tblGrid>
              <a:tr h="30480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libri" pitchFamily="34" charset="0"/>
                        </a:rPr>
                        <a:t>ID</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User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Date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Sequence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1</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Alice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04/26/11</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londoneye  -&gt; bigben -&gt; downingstreet -&gt; trafalgarsquare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2</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Alice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04/27/11</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londoneye -&gt; tatemodern -&gt; towerbridge</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libri" pitchFamily="34" charset="0"/>
                        </a:rPr>
                        <a:t>3</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Bob</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04/26/11</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londoneye -&gt; bigben -&gt; tatemodern</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Calibri" pitchFamily="34" charset="0"/>
                        </a:rPr>
                        <a:t>…</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170981"/>
                        </a:buClr>
                        <a:buSzPct val="80000"/>
                        <a:buFont typeface="Wingdings" pitchFamily="2" charset="2"/>
                        <a:defRPr sz="2000">
                          <a:solidFill>
                            <a:schemeClr val="tx1"/>
                          </a:solidFill>
                          <a:latin typeface="Calibri" pitchFamily="34" charset="0"/>
                        </a:defRPr>
                      </a:lvl1pPr>
                      <a:lvl2pPr marL="742950" indent="-285750" eaLnBrk="0" hangingPunct="0">
                        <a:spcBef>
                          <a:spcPct val="20000"/>
                        </a:spcBef>
                        <a:buClr>
                          <a:srgbClr val="FF6600"/>
                        </a:buClr>
                        <a:buSzPct val="80000"/>
                        <a:buFont typeface="Wingdings" pitchFamily="2" charset="2"/>
                        <a:defRPr sz="2000">
                          <a:solidFill>
                            <a:schemeClr val="tx1"/>
                          </a:solidFill>
                          <a:latin typeface="Calibri" pitchFamily="34" charset="0"/>
                        </a:defRPr>
                      </a:lvl2pPr>
                      <a:lvl3pPr marL="1143000" indent="-228600" eaLnBrk="0" hangingPunct="0">
                        <a:spcBef>
                          <a:spcPct val="20000"/>
                        </a:spcBef>
                        <a:buSzPct val="80000"/>
                        <a:buFont typeface="Wingdings" pitchFamily="2" charset="2"/>
                        <a:defRPr>
                          <a:solidFill>
                            <a:srgbClr val="120761"/>
                          </a:solidFill>
                          <a:latin typeface="Calibri" pitchFamily="34" charset="0"/>
                        </a:defRPr>
                      </a:lvl3pPr>
                      <a:lvl4pPr marL="1600200" indent="-228600" eaLnBrk="0" hangingPunct="0">
                        <a:spcBef>
                          <a:spcPct val="20000"/>
                        </a:spcBef>
                        <a:buClr>
                          <a:srgbClr val="00CC00"/>
                        </a:buClr>
                        <a:buSzPct val="80000"/>
                        <a:buFont typeface="Wingdings" pitchFamily="2" charset="2"/>
                        <a:defRPr>
                          <a:solidFill>
                            <a:schemeClr val="tx1"/>
                          </a:solidFill>
                          <a:latin typeface="Calibri" pitchFamily="34" charset="0"/>
                          <a:cs typeface="Arial" pitchFamily="34" charset="0"/>
                        </a:defRPr>
                      </a:lvl4pPr>
                      <a:lvl5pPr marL="2057400" indent="-228600" eaLnBrk="0" hangingPunct="0">
                        <a:spcBef>
                          <a:spcPct val="20000"/>
                        </a:spcBef>
                        <a:buFont typeface="Arial" pitchFamily="34" charset="0"/>
                        <a:defRPr>
                          <a:solidFill>
                            <a:schemeClr val="tx1"/>
                          </a:solidFill>
                          <a:latin typeface="Arial" pitchFamily="34" charset="0"/>
                          <a:cs typeface="Arial" pitchFamily="34" charset="0"/>
                        </a:defRPr>
                      </a:lvl5pPr>
                      <a:lvl6pPr marL="25146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6pPr>
                      <a:lvl7pPr marL="29718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7pPr>
                      <a:lvl8pPr marL="34290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8pPr>
                      <a:lvl9pPr marL="3886200" indent="-228600" eaLnBrk="0" fontAlgn="base" hangingPunct="0">
                        <a:spcBef>
                          <a:spcPct val="20000"/>
                        </a:spcBef>
                        <a:spcAft>
                          <a:spcPct val="0"/>
                        </a:spcAft>
                        <a:buFont typeface="Arial" pitchFamily="34" charset="0"/>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Calibri" pitchFamily="34" charset="0"/>
                        </a:rPr>
                        <a:t>…</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866" y="5190330"/>
            <a:ext cx="4793149" cy="131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Arrow 12"/>
          <p:cNvSpPr/>
          <p:nvPr/>
        </p:nvSpPr>
        <p:spPr>
          <a:xfrm rot="10466157">
            <a:off x="5871211" y="5772432"/>
            <a:ext cx="624757" cy="2828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Bent Arrow 14"/>
          <p:cNvSpPr/>
          <p:nvPr/>
        </p:nvSpPr>
        <p:spPr>
          <a:xfrm rot="258257" flipV="1">
            <a:off x="3939882" y="4765591"/>
            <a:ext cx="2718846" cy="911248"/>
          </a:xfrm>
          <a:prstGeom prst="bentArrow">
            <a:avLst>
              <a:gd name="adj1" fmla="val 25000"/>
              <a:gd name="adj2" fmla="val 25000"/>
              <a:gd name="adj3" fmla="val 25000"/>
              <a:gd name="adj4" fmla="val 8750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26003776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a:t>Rank Trajectory Patterns</a:t>
            </a:r>
            <a:endParaRPr lang="en-US" dirty="0">
              <a:solidFill>
                <a:prstClr val="black"/>
              </a:solidFill>
            </a:endParaRPr>
          </a:p>
        </p:txBody>
      </p:sp>
      <p:sp>
        <p:nvSpPr>
          <p:cNvPr id="3" name="Content Placeholder 2"/>
          <p:cNvSpPr>
            <a:spLocks noGrp="1"/>
          </p:cNvSpPr>
          <p:nvPr>
            <p:ph idx="1"/>
          </p:nvPr>
        </p:nvSpPr>
        <p:spPr>
          <a:xfrm>
            <a:off x="518080" y="1163547"/>
            <a:ext cx="11331020" cy="872643"/>
          </a:xfrm>
        </p:spPr>
        <p:txBody>
          <a:bodyPr/>
          <a:lstStyle/>
          <a:p>
            <a:r>
              <a:rPr lang="en-US" altLang="en-US" sz="2400" dirty="0" smtClean="0">
                <a:solidFill>
                  <a:srgbClr val="000000"/>
                </a:solidFill>
              </a:rPr>
              <a:t>The </a:t>
            </a:r>
            <a:r>
              <a:rPr lang="en-US" altLang="en-US" sz="2400" i="1" dirty="0">
                <a:solidFill>
                  <a:srgbClr val="000000"/>
                </a:solidFill>
              </a:rPr>
              <a:t>top frequent </a:t>
            </a:r>
            <a:r>
              <a:rPr lang="en-US" altLang="en-US" sz="2400" dirty="0">
                <a:solidFill>
                  <a:srgbClr val="000000"/>
                </a:solidFill>
              </a:rPr>
              <a:t>trajectory patterns are short </a:t>
            </a:r>
            <a:r>
              <a:rPr lang="en-US" altLang="en-US" sz="2400" dirty="0" smtClean="0">
                <a:solidFill>
                  <a:srgbClr val="000000"/>
                </a:solidFill>
              </a:rPr>
              <a:t>but </a:t>
            </a:r>
            <a:r>
              <a:rPr lang="en-US" altLang="en-US" sz="2400" dirty="0">
                <a:solidFill>
                  <a:srgbClr val="000000"/>
                </a:solidFill>
              </a:rPr>
              <a:t>not </a:t>
            </a:r>
            <a:r>
              <a:rPr lang="en-US" altLang="en-US" sz="2400" dirty="0" smtClean="0">
                <a:solidFill>
                  <a:srgbClr val="000000"/>
                </a:solidFill>
              </a:rPr>
              <a:t>informative, e.g.,</a:t>
            </a:r>
            <a:endParaRPr lang="en-US" altLang="en-US" sz="2400" dirty="0">
              <a:solidFill>
                <a:srgbClr val="000000"/>
              </a:solidFill>
            </a:endParaRPr>
          </a:p>
          <a:p>
            <a:r>
              <a:rPr lang="en-US" altLang="en-US" sz="2400" dirty="0" smtClean="0"/>
              <a:t>How to rank trajectory patterns?</a:t>
            </a: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687" y="1590221"/>
            <a:ext cx="4129498" cy="278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a:xfrm>
            <a:off x="430490" y="2026542"/>
            <a:ext cx="7434197" cy="464763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en-US" sz="2400" dirty="0" smtClean="0">
                <a:solidFill>
                  <a:srgbClr val="000000"/>
                </a:solidFill>
              </a:rPr>
              <a:t>A </a:t>
            </a:r>
            <a:r>
              <a:rPr lang="en-US" altLang="en-US" sz="2400" dirty="0" smtClean="0">
                <a:solidFill>
                  <a:srgbClr val="FF0000"/>
                </a:solidFill>
              </a:rPr>
              <a:t>trajectory pattern </a:t>
            </a:r>
            <a:r>
              <a:rPr lang="en-US" altLang="en-US" sz="2400" dirty="0" smtClean="0">
                <a:solidFill>
                  <a:srgbClr val="000000"/>
                </a:solidFill>
              </a:rPr>
              <a:t>is important if many important users take it and it contains important locations</a:t>
            </a:r>
          </a:p>
          <a:p>
            <a:pPr lvl="1"/>
            <a:endParaRPr lang="en-US" altLang="en-US" sz="2400" dirty="0" smtClean="0">
              <a:solidFill>
                <a:srgbClr val="000000"/>
              </a:solidFill>
            </a:endParaRPr>
          </a:p>
          <a:p>
            <a:pPr lvl="1"/>
            <a:r>
              <a:rPr lang="en-US" altLang="en-US" sz="2400" dirty="0" smtClean="0">
                <a:solidFill>
                  <a:srgbClr val="000000"/>
                </a:solidFill>
              </a:rPr>
              <a:t>A </a:t>
            </a:r>
            <a:r>
              <a:rPr lang="en-US" altLang="en-US" sz="2400" dirty="0">
                <a:solidFill>
                  <a:srgbClr val="FF0000"/>
                </a:solidFill>
              </a:rPr>
              <a:t>user</a:t>
            </a:r>
            <a:r>
              <a:rPr lang="en-US" altLang="en-US" sz="2400" dirty="0">
                <a:solidFill>
                  <a:srgbClr val="000000"/>
                </a:solidFill>
              </a:rPr>
              <a:t> is important if the user takes photos at important locations and visits the important trajectory </a:t>
            </a:r>
            <a:r>
              <a:rPr lang="en-US" altLang="en-US" sz="2400" dirty="0" smtClean="0">
                <a:solidFill>
                  <a:srgbClr val="000000"/>
                </a:solidFill>
              </a:rPr>
              <a:t>patterns</a:t>
            </a:r>
          </a:p>
          <a:p>
            <a:pPr lvl="1"/>
            <a:endParaRPr lang="en-US" altLang="en-US" sz="2400" dirty="0" smtClean="0">
              <a:solidFill>
                <a:srgbClr val="000000"/>
              </a:solidFill>
            </a:endParaRPr>
          </a:p>
          <a:p>
            <a:pPr lvl="1"/>
            <a:r>
              <a:rPr lang="en-US" altLang="en-US" sz="2400" dirty="0">
                <a:solidFill>
                  <a:srgbClr val="000000"/>
                </a:solidFill>
              </a:rPr>
              <a:t>An </a:t>
            </a:r>
            <a:r>
              <a:rPr lang="en-US" altLang="en-US" sz="2400" dirty="0">
                <a:solidFill>
                  <a:srgbClr val="FF0000"/>
                </a:solidFill>
              </a:rPr>
              <a:t>location</a:t>
            </a:r>
            <a:r>
              <a:rPr lang="en-US" altLang="en-US" sz="2400" dirty="0">
                <a:solidFill>
                  <a:srgbClr val="000000"/>
                </a:solidFill>
              </a:rPr>
              <a:t> is important if it occurs in one or more important trajectory patterns and many important users take photos at the </a:t>
            </a:r>
            <a:r>
              <a:rPr lang="en-US" altLang="en-US" sz="2400" dirty="0" smtClean="0">
                <a:solidFill>
                  <a:srgbClr val="000000"/>
                </a:solidFill>
              </a:rPr>
              <a:t>location</a:t>
            </a:r>
            <a:endParaRPr lang="en-US" altLang="en-US" sz="2400" dirty="0">
              <a:solidFill>
                <a:srgbClr val="000000"/>
              </a:solidFill>
            </a:endParaRPr>
          </a:p>
          <a:p>
            <a:pPr lvl="1"/>
            <a:endParaRPr lang="en-US" altLang="en-US" sz="2400" dirty="0" smtClean="0">
              <a:solidFill>
                <a:srgbClr val="000000"/>
              </a:solidFill>
            </a:endParaRPr>
          </a:p>
          <a:p>
            <a:pPr lvl="1"/>
            <a:endParaRPr lang="en-US" altLang="en-US" sz="2400" dirty="0" smtClean="0">
              <a:solidFill>
                <a:srgbClr val="000000"/>
              </a:solidFill>
            </a:endParaRPr>
          </a:p>
          <a:p>
            <a:endParaRPr lang="en-US" altLang="en-US" sz="2400" dirty="0">
              <a:solidFill>
                <a:srgbClr val="000000"/>
              </a:solidFill>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711" y="6167542"/>
            <a:ext cx="20574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825" y="6123092"/>
            <a:ext cx="20574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711" y="2921744"/>
            <a:ext cx="20574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751" y="2840781"/>
            <a:ext cx="21161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511" y="4508350"/>
            <a:ext cx="21336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725" y="4428975"/>
            <a:ext cx="21336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Zhijun\Documents\My Dropbox\sdm2011\submission\relati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7297" y="4508350"/>
            <a:ext cx="4271803" cy="20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85633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smtClean="0"/>
              <a:t>Trajectory Pattern Ranking </a:t>
            </a:r>
            <a:r>
              <a:rPr lang="en-US" dirty="0"/>
              <a:t>Algorithm</a:t>
            </a:r>
            <a:endParaRPr lang="en-US" dirty="0">
              <a:solidFill>
                <a:prstClr val="black"/>
              </a:solidFill>
            </a:endParaRPr>
          </a:p>
        </p:txBody>
      </p:sp>
      <p:sp>
        <p:nvSpPr>
          <p:cNvPr id="3" name="Content Placeholder 2"/>
          <p:cNvSpPr>
            <a:spLocks noGrp="1"/>
          </p:cNvSpPr>
          <p:nvPr>
            <p:ph idx="1"/>
          </p:nvPr>
        </p:nvSpPr>
        <p:spPr>
          <a:xfrm>
            <a:off x="518080" y="1163547"/>
            <a:ext cx="5769598" cy="3078515"/>
          </a:xfrm>
        </p:spPr>
        <p:txBody>
          <a:bodyPr/>
          <a:lstStyle/>
          <a:p>
            <a:pPr defTabSz="914400" fontAlgn="base">
              <a:spcBef>
                <a:spcPct val="0"/>
              </a:spcBef>
              <a:spcAft>
                <a:spcPct val="0"/>
              </a:spcAft>
              <a:defRPr/>
            </a:pPr>
            <a:r>
              <a:rPr lang="en-US" sz="2400" dirty="0" smtClean="0">
                <a:solidFill>
                  <a:srgbClr val="000000"/>
                </a:solidFill>
              </a:rPr>
              <a:t>P</a:t>
            </a:r>
            <a:r>
              <a:rPr lang="en-US" sz="2400" baseline="-25000" dirty="0" smtClean="0">
                <a:solidFill>
                  <a:srgbClr val="000000"/>
                </a:solidFill>
              </a:rPr>
              <a:t>T</a:t>
            </a:r>
            <a:r>
              <a:rPr lang="en-US" sz="2400" dirty="0" smtClean="0">
                <a:solidFill>
                  <a:srgbClr val="000000"/>
                </a:solidFill>
              </a:rPr>
              <a:t> </a:t>
            </a:r>
            <a:r>
              <a:rPr lang="en-US" sz="2400" dirty="0">
                <a:solidFill>
                  <a:srgbClr val="000000"/>
                </a:solidFill>
              </a:rPr>
              <a:t>is the </a:t>
            </a:r>
            <a:r>
              <a:rPr lang="en-US" sz="2400" dirty="0" err="1" smtClean="0">
                <a:solidFill>
                  <a:srgbClr val="000000"/>
                </a:solidFill>
              </a:rPr>
              <a:t>eigen</a:t>
            </a:r>
            <a:r>
              <a:rPr lang="en-US" sz="2400" dirty="0" smtClean="0">
                <a:solidFill>
                  <a:srgbClr val="000000"/>
                </a:solidFill>
              </a:rPr>
              <a:t>-vector </a:t>
            </a:r>
            <a:r>
              <a:rPr lang="en-US" sz="2400" dirty="0">
                <a:solidFill>
                  <a:srgbClr val="000000"/>
                </a:solidFill>
              </a:rPr>
              <a:t>for M</a:t>
            </a:r>
            <a:r>
              <a:rPr lang="en-US" sz="2400" baseline="30000" dirty="0">
                <a:solidFill>
                  <a:srgbClr val="000000"/>
                </a:solidFill>
              </a:rPr>
              <a:t>T</a:t>
            </a:r>
            <a:r>
              <a:rPr lang="en-US" sz="2400" dirty="0">
                <a:solidFill>
                  <a:srgbClr val="000000"/>
                </a:solidFill>
              </a:rPr>
              <a:t>M for the largest </a:t>
            </a:r>
            <a:r>
              <a:rPr lang="en-US" sz="2400" dirty="0" err="1">
                <a:solidFill>
                  <a:srgbClr val="000000"/>
                </a:solidFill>
              </a:rPr>
              <a:t>eigen</a:t>
            </a:r>
            <a:r>
              <a:rPr lang="en-US" sz="2400" dirty="0">
                <a:solidFill>
                  <a:srgbClr val="000000"/>
                </a:solidFill>
              </a:rPr>
              <a:t> value,  M = M</a:t>
            </a:r>
            <a:r>
              <a:rPr lang="en-US" sz="2400" baseline="-25000" dirty="0">
                <a:solidFill>
                  <a:srgbClr val="000000"/>
                </a:solidFill>
              </a:rPr>
              <a:t>TU</a:t>
            </a:r>
            <a:r>
              <a:rPr lang="en-US" sz="2400" dirty="0">
                <a:solidFill>
                  <a:srgbClr val="000000"/>
                </a:solidFill>
              </a:rPr>
              <a:t> M</a:t>
            </a:r>
            <a:r>
              <a:rPr lang="en-US" sz="2400" baseline="-25000" dirty="0">
                <a:solidFill>
                  <a:srgbClr val="000000"/>
                </a:solidFill>
              </a:rPr>
              <a:t>UL</a:t>
            </a:r>
            <a:r>
              <a:rPr lang="en-US" sz="2400" dirty="0">
                <a:solidFill>
                  <a:srgbClr val="000000"/>
                </a:solidFill>
              </a:rPr>
              <a:t>M</a:t>
            </a:r>
            <a:r>
              <a:rPr lang="en-US" sz="2400" baseline="-25000" dirty="0">
                <a:solidFill>
                  <a:srgbClr val="000000"/>
                </a:solidFill>
              </a:rPr>
              <a:t>LT</a:t>
            </a:r>
            <a:r>
              <a:rPr lang="en-US" sz="2400" dirty="0">
                <a:solidFill>
                  <a:srgbClr val="000000"/>
                </a:solidFill>
              </a:rPr>
              <a:t> </a:t>
            </a:r>
            <a:endParaRPr lang="en-US" sz="2400" dirty="0" smtClean="0">
              <a:solidFill>
                <a:srgbClr val="000000"/>
              </a:solidFill>
            </a:endParaRPr>
          </a:p>
          <a:p>
            <a:pPr defTabSz="914400" fontAlgn="base">
              <a:spcBef>
                <a:spcPct val="0"/>
              </a:spcBef>
              <a:spcAft>
                <a:spcPct val="0"/>
              </a:spcAft>
              <a:defRPr/>
            </a:pPr>
            <a:r>
              <a:rPr lang="en-US" sz="2400" dirty="0" smtClean="0">
                <a:solidFill>
                  <a:srgbClr val="000000"/>
                </a:solidFill>
              </a:rPr>
              <a:t>The </a:t>
            </a:r>
            <a:r>
              <a:rPr lang="en-US" sz="2400" dirty="0">
                <a:solidFill>
                  <a:srgbClr val="000000"/>
                </a:solidFill>
              </a:rPr>
              <a:t>algorithm is a normalized power iteration method to detect the </a:t>
            </a:r>
            <a:r>
              <a:rPr lang="en-US" sz="2400" dirty="0" err="1" smtClean="0">
                <a:solidFill>
                  <a:srgbClr val="000000"/>
                </a:solidFill>
              </a:rPr>
              <a:t>eigen</a:t>
            </a:r>
            <a:r>
              <a:rPr lang="en-US" sz="2400" dirty="0" smtClean="0">
                <a:solidFill>
                  <a:srgbClr val="000000"/>
                </a:solidFill>
              </a:rPr>
              <a:t>-vector </a:t>
            </a:r>
            <a:r>
              <a:rPr lang="en-US" sz="2400" dirty="0">
                <a:solidFill>
                  <a:srgbClr val="000000"/>
                </a:solidFill>
              </a:rPr>
              <a:t>of M</a:t>
            </a:r>
            <a:r>
              <a:rPr lang="en-US" sz="2400" baseline="30000" dirty="0">
                <a:solidFill>
                  <a:srgbClr val="000000"/>
                </a:solidFill>
              </a:rPr>
              <a:t>T</a:t>
            </a:r>
            <a:r>
              <a:rPr lang="en-US" sz="2400" dirty="0">
                <a:solidFill>
                  <a:srgbClr val="000000"/>
                </a:solidFill>
              </a:rPr>
              <a:t>M for the largest </a:t>
            </a:r>
            <a:r>
              <a:rPr lang="en-US" sz="2400" dirty="0" err="1" smtClean="0">
                <a:solidFill>
                  <a:srgbClr val="000000"/>
                </a:solidFill>
              </a:rPr>
              <a:t>eigen</a:t>
            </a:r>
            <a:r>
              <a:rPr lang="en-US" sz="2400" dirty="0" smtClean="0">
                <a:solidFill>
                  <a:srgbClr val="000000"/>
                </a:solidFill>
              </a:rPr>
              <a:t>-value </a:t>
            </a:r>
            <a:r>
              <a:rPr lang="en-US" sz="2400" dirty="0">
                <a:solidFill>
                  <a:srgbClr val="000000"/>
                </a:solidFill>
              </a:rPr>
              <a:t>if the </a:t>
            </a:r>
            <a:r>
              <a:rPr lang="en-US" sz="2400" dirty="0" err="1">
                <a:solidFill>
                  <a:srgbClr val="000000"/>
                </a:solidFill>
              </a:rPr>
              <a:t>intial</a:t>
            </a:r>
            <a:r>
              <a:rPr lang="en-US" sz="2400" dirty="0">
                <a:solidFill>
                  <a:srgbClr val="000000"/>
                </a:solidFill>
              </a:rPr>
              <a:t> P</a:t>
            </a:r>
            <a:r>
              <a:rPr lang="en-US" sz="2400" baseline="-25000" dirty="0">
                <a:solidFill>
                  <a:srgbClr val="000000"/>
                </a:solidFill>
              </a:rPr>
              <a:t>T</a:t>
            </a:r>
            <a:r>
              <a:rPr lang="en-US" sz="2400" dirty="0">
                <a:solidFill>
                  <a:srgbClr val="000000"/>
                </a:solidFill>
              </a:rPr>
              <a:t> is not orthogonal to </a:t>
            </a:r>
            <a:r>
              <a:rPr lang="en-US" sz="2400" dirty="0" smtClean="0">
                <a:solidFill>
                  <a:srgbClr val="000000"/>
                </a:solidFill>
              </a:rPr>
              <a:t>it</a:t>
            </a:r>
          </a:p>
          <a:p>
            <a:pPr defTabSz="914400" fontAlgn="base">
              <a:spcBef>
                <a:spcPct val="0"/>
              </a:spcBef>
              <a:spcAft>
                <a:spcPct val="0"/>
              </a:spcAft>
              <a:defRPr/>
            </a:pPr>
            <a:r>
              <a:rPr lang="en-US" sz="2400" dirty="0" smtClean="0">
                <a:solidFill>
                  <a:srgbClr val="000000"/>
                </a:solidFill>
              </a:rPr>
              <a:t>Based on the algorithm, we can derive the </a:t>
            </a:r>
            <a:r>
              <a:rPr lang="en-US" sz="2400" dirty="0" smtClean="0"/>
              <a:t>top-trajectory </a:t>
            </a:r>
            <a:r>
              <a:rPr lang="en-US" sz="2400" dirty="0"/>
              <a:t>in London</a:t>
            </a:r>
            <a:endParaRPr lang="en-US" sz="24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3410" y="1163547"/>
            <a:ext cx="5523997" cy="406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C:\Users\Zhijun\Documents\My Dropbox\sdm2011\submission\lond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73" y="4157221"/>
            <a:ext cx="3514723" cy="253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382189" y="5448716"/>
            <a:ext cx="3326728" cy="1015663"/>
          </a:xfrm>
          <a:prstGeom prst="rect">
            <a:avLst/>
          </a:prstGeom>
          <a:solidFill>
            <a:srgbClr val="FFFF00"/>
          </a:solidFill>
        </p:spPr>
        <p:txBody>
          <a:bodyPr wrap="square">
            <a:spAutoFit/>
          </a:bodyPr>
          <a:lstStyle/>
          <a:p>
            <a:pPr>
              <a:buFont typeface="Wingdings" panose="05000000000000000000" pitchFamily="2" charset="2"/>
              <a:buNone/>
            </a:pPr>
            <a:r>
              <a:rPr lang="en-US" altLang="en-US" sz="2000" dirty="0" err="1">
                <a:solidFill>
                  <a:srgbClr val="000000"/>
                </a:solidFill>
              </a:rPr>
              <a:t>londoneye</a:t>
            </a:r>
            <a:r>
              <a:rPr lang="en-US" altLang="en-US" sz="2000" dirty="0">
                <a:solidFill>
                  <a:srgbClr val="000000"/>
                </a:solidFill>
              </a:rPr>
              <a:t> →</a:t>
            </a:r>
            <a:r>
              <a:rPr lang="en-US" altLang="en-US" sz="2000" dirty="0" smtClean="0">
                <a:solidFill>
                  <a:srgbClr val="000000"/>
                </a:solidFill>
              </a:rPr>
              <a:t> </a:t>
            </a:r>
            <a:r>
              <a:rPr lang="en-US" altLang="en-US" sz="2000" dirty="0" err="1">
                <a:solidFill>
                  <a:srgbClr val="000000"/>
                </a:solidFill>
              </a:rPr>
              <a:t>bigben</a:t>
            </a:r>
            <a:r>
              <a:rPr lang="en-US" altLang="en-US" sz="2000" dirty="0">
                <a:solidFill>
                  <a:srgbClr val="000000"/>
                </a:solidFill>
              </a:rPr>
              <a:t> →</a:t>
            </a:r>
            <a:r>
              <a:rPr lang="en-US" altLang="en-US" sz="2000" dirty="0" smtClean="0">
                <a:solidFill>
                  <a:srgbClr val="000000"/>
                </a:solidFill>
              </a:rPr>
              <a:t> </a:t>
            </a:r>
            <a:r>
              <a:rPr lang="en-US" altLang="en-US" sz="2000" dirty="0" err="1">
                <a:solidFill>
                  <a:srgbClr val="000000"/>
                </a:solidFill>
              </a:rPr>
              <a:t>downingstreet</a:t>
            </a:r>
            <a:r>
              <a:rPr lang="en-US" altLang="en-US" sz="2000" dirty="0">
                <a:solidFill>
                  <a:srgbClr val="000000"/>
                </a:solidFill>
              </a:rPr>
              <a:t> →</a:t>
            </a:r>
            <a:r>
              <a:rPr lang="en-US" altLang="en-US" sz="2000" dirty="0" smtClean="0">
                <a:solidFill>
                  <a:srgbClr val="000000"/>
                </a:solidFill>
              </a:rPr>
              <a:t> </a:t>
            </a:r>
            <a:r>
              <a:rPr lang="en-US" altLang="en-US" sz="2000" dirty="0" err="1">
                <a:solidFill>
                  <a:srgbClr val="000000"/>
                </a:solidFill>
              </a:rPr>
              <a:t>horseguards</a:t>
            </a:r>
            <a:r>
              <a:rPr lang="en-US" altLang="en-US" sz="2000" dirty="0">
                <a:solidFill>
                  <a:srgbClr val="000000"/>
                </a:solidFill>
              </a:rPr>
              <a:t> →</a:t>
            </a:r>
            <a:r>
              <a:rPr lang="en-US" altLang="en-US" sz="2000" dirty="0" smtClean="0">
                <a:solidFill>
                  <a:srgbClr val="000000"/>
                </a:solidFill>
              </a:rPr>
              <a:t> </a:t>
            </a:r>
            <a:r>
              <a:rPr lang="en-US" altLang="en-US" sz="2000" dirty="0" err="1">
                <a:solidFill>
                  <a:srgbClr val="000000"/>
                </a:solidFill>
              </a:rPr>
              <a:t>trafalgarsquare</a:t>
            </a:r>
            <a:endParaRPr lang="en-US" altLang="en-US" sz="2000" dirty="0">
              <a:solidFill>
                <a:srgbClr val="000000"/>
              </a:solidFill>
            </a:endParaRPr>
          </a:p>
        </p:txBody>
      </p:sp>
    </p:spTree>
    <p:extLst>
      <p:ext uri="{BB962C8B-B14F-4D97-AF65-F5344CB8AC3E}">
        <p14:creationId xmlns:p14="http://schemas.microsoft.com/office/powerpoint/2010/main" val="22780920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596" y="1"/>
            <a:ext cx="10803117" cy="1115104"/>
          </a:xfrm>
        </p:spPr>
        <p:txBody>
          <a:bodyPr>
            <a:noAutofit/>
          </a:bodyPr>
          <a:lstStyle/>
          <a:p>
            <a:pPr>
              <a:spcBef>
                <a:spcPct val="30000"/>
              </a:spcBef>
            </a:pPr>
            <a:r>
              <a:rPr lang="en-US" dirty="0" smtClean="0"/>
              <a:t>Top-Ranked Trajectories Are often </a:t>
            </a:r>
            <a:r>
              <a:rPr lang="en-US" altLang="en-US" dirty="0" smtClean="0">
                <a:solidFill>
                  <a:srgbClr val="000000"/>
                </a:solidFill>
              </a:rPr>
              <a:t>Highly Biased </a:t>
            </a:r>
            <a:r>
              <a:rPr lang="en-US" altLang="en-US" dirty="0">
                <a:solidFill>
                  <a:srgbClr val="000000"/>
                </a:solidFill>
              </a:rPr>
              <a:t>to only a few </a:t>
            </a:r>
            <a:r>
              <a:rPr lang="en-US" altLang="en-US" dirty="0" smtClean="0">
                <a:solidFill>
                  <a:srgbClr val="000000"/>
                </a:solidFill>
              </a:rPr>
              <a:t>Locations</a:t>
            </a:r>
            <a:endParaRPr lang="en-US" altLang="en-US" dirty="0">
              <a:solidFill>
                <a:srgbClr val="000000"/>
              </a:solidFill>
            </a:endParaRPr>
          </a:p>
        </p:txBody>
      </p:sp>
      <p:sp>
        <p:nvSpPr>
          <p:cNvPr id="3" name="Content Placeholder 2"/>
          <p:cNvSpPr>
            <a:spLocks noGrp="1"/>
          </p:cNvSpPr>
          <p:nvPr>
            <p:ph idx="1"/>
          </p:nvPr>
        </p:nvSpPr>
        <p:spPr>
          <a:xfrm>
            <a:off x="518081" y="1163547"/>
            <a:ext cx="5769598" cy="5029863"/>
          </a:xfrm>
        </p:spPr>
        <p:txBody>
          <a:bodyPr/>
          <a:lstStyle/>
          <a:p>
            <a:r>
              <a:rPr lang="en-US" sz="2400" dirty="0" smtClean="0"/>
              <a:t>Top-Ranked </a:t>
            </a:r>
            <a:r>
              <a:rPr lang="en-US" sz="2400" dirty="0"/>
              <a:t>Locations in </a:t>
            </a:r>
            <a:r>
              <a:rPr lang="en-US" sz="2400" dirty="0" smtClean="0"/>
              <a:t>London</a:t>
            </a:r>
          </a:p>
          <a:p>
            <a:pPr lvl="1"/>
            <a:r>
              <a:rPr lang="en-US" altLang="en-US" sz="2400" i="1" dirty="0" smtClean="0">
                <a:solidFill>
                  <a:srgbClr val="000000"/>
                </a:solidFill>
              </a:rPr>
              <a:t>P</a:t>
            </a:r>
            <a:r>
              <a:rPr lang="en-US" altLang="en-US" sz="2400" i="1" baseline="-25000" dirty="0" smtClean="0">
                <a:solidFill>
                  <a:srgbClr val="000000"/>
                </a:solidFill>
              </a:rPr>
              <a:t>L</a:t>
            </a:r>
            <a:r>
              <a:rPr lang="en-US" altLang="en-US" sz="2400" dirty="0" smtClean="0">
                <a:solidFill>
                  <a:srgbClr val="000000"/>
                </a:solidFill>
              </a:rPr>
              <a:t> : </a:t>
            </a:r>
            <a:r>
              <a:rPr lang="en-US" altLang="en-US" sz="2400" dirty="0">
                <a:solidFill>
                  <a:srgbClr val="000000"/>
                </a:solidFill>
              </a:rPr>
              <a:t>the importance score for location </a:t>
            </a:r>
            <a:r>
              <a:rPr lang="en-US" altLang="en-US" sz="2400" dirty="0" smtClean="0">
                <a:solidFill>
                  <a:srgbClr val="000000"/>
                </a:solidFill>
              </a:rPr>
              <a:t>L</a:t>
            </a:r>
          </a:p>
          <a:p>
            <a:pPr lvl="1"/>
            <a:r>
              <a:rPr lang="en-US" altLang="en-US" sz="2400" i="1" dirty="0" smtClean="0">
                <a:solidFill>
                  <a:srgbClr val="000000"/>
                </a:solidFill>
              </a:rPr>
              <a:t>#</a:t>
            </a:r>
            <a:r>
              <a:rPr lang="en-US" altLang="en-US" sz="2400" dirty="0" smtClean="0">
                <a:solidFill>
                  <a:srgbClr val="000000"/>
                </a:solidFill>
              </a:rPr>
              <a:t> user: #users visited </a:t>
            </a:r>
            <a:r>
              <a:rPr lang="en-US" altLang="en-US" sz="2400" dirty="0">
                <a:solidFill>
                  <a:srgbClr val="000000"/>
                </a:solidFill>
              </a:rPr>
              <a:t>the </a:t>
            </a:r>
            <a:r>
              <a:rPr lang="en-US" altLang="en-US" sz="2400" dirty="0" smtClean="0">
                <a:solidFill>
                  <a:srgbClr val="000000"/>
                </a:solidFill>
              </a:rPr>
              <a:t>location</a:t>
            </a:r>
            <a:endParaRPr lang="en-US" altLang="en-US" sz="2400" dirty="0"/>
          </a:p>
        </p:txBody>
      </p:sp>
      <p:sp>
        <p:nvSpPr>
          <p:cNvPr id="5" name="Content Placeholder 2"/>
          <p:cNvSpPr txBox="1">
            <a:spLocks/>
          </p:cNvSpPr>
          <p:nvPr/>
        </p:nvSpPr>
        <p:spPr>
          <a:xfrm>
            <a:off x="6123149" y="1177024"/>
            <a:ext cx="5752020" cy="222067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ct val="30000"/>
              </a:spcBef>
            </a:pPr>
            <a:r>
              <a:rPr lang="en-US" sz="2400" dirty="0" smtClean="0">
                <a:solidFill>
                  <a:srgbClr val="000000"/>
                </a:solidFill>
              </a:rPr>
              <a:t>Top-Ranked </a:t>
            </a:r>
            <a:r>
              <a:rPr lang="en-US" sz="2400" dirty="0">
                <a:solidFill>
                  <a:srgbClr val="000000"/>
                </a:solidFill>
              </a:rPr>
              <a:t>Trajectories in </a:t>
            </a:r>
            <a:r>
              <a:rPr lang="en-US" sz="2400" dirty="0" smtClean="0">
                <a:solidFill>
                  <a:srgbClr val="000000"/>
                </a:solidFill>
              </a:rPr>
              <a:t>London</a:t>
            </a:r>
          </a:p>
          <a:p>
            <a:pPr lvl="1">
              <a:spcBef>
                <a:spcPct val="30000"/>
              </a:spcBef>
            </a:pPr>
            <a:r>
              <a:rPr lang="en-US" altLang="en-US" sz="2400" dirty="0" smtClean="0">
                <a:solidFill>
                  <a:srgbClr val="000000"/>
                </a:solidFill>
              </a:rPr>
              <a:t>highly </a:t>
            </a:r>
            <a:r>
              <a:rPr lang="en-US" altLang="en-US" sz="2400" dirty="0">
                <a:solidFill>
                  <a:srgbClr val="000000"/>
                </a:solidFill>
              </a:rPr>
              <a:t>biased </a:t>
            </a:r>
            <a:r>
              <a:rPr lang="en-US" altLang="en-US" sz="2400" dirty="0" smtClean="0">
                <a:solidFill>
                  <a:srgbClr val="000000"/>
                </a:solidFill>
              </a:rPr>
              <a:t>to </a:t>
            </a:r>
            <a:r>
              <a:rPr lang="en-US" altLang="en-US" sz="2400" dirty="0">
                <a:solidFill>
                  <a:srgbClr val="000000"/>
                </a:solidFill>
              </a:rPr>
              <a:t>only a few </a:t>
            </a:r>
            <a:r>
              <a:rPr lang="en-US" altLang="en-US" sz="2400" dirty="0" smtClean="0">
                <a:solidFill>
                  <a:srgbClr val="000000"/>
                </a:solidFill>
              </a:rPr>
              <a:t>locations</a:t>
            </a:r>
          </a:p>
          <a:p>
            <a:pPr lvl="2">
              <a:spcBef>
                <a:spcPct val="30000"/>
              </a:spcBef>
            </a:pPr>
            <a:r>
              <a:rPr lang="en-US" altLang="en-US" sz="1800" dirty="0" smtClean="0">
                <a:solidFill>
                  <a:srgbClr val="000000"/>
                </a:solidFill>
              </a:rPr>
              <a:t>Trajectory </a:t>
            </a:r>
            <a:r>
              <a:rPr lang="en-US" altLang="en-US" sz="1800" dirty="0">
                <a:solidFill>
                  <a:srgbClr val="000000"/>
                </a:solidFill>
              </a:rPr>
              <a:t>1 (</a:t>
            </a:r>
            <a:r>
              <a:rPr lang="en-US" altLang="en-US" sz="1800" dirty="0" err="1">
                <a:solidFill>
                  <a:srgbClr val="000000"/>
                </a:solidFill>
              </a:rPr>
              <a:t>londoneye</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bigben</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downingstreet</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horseguards</a:t>
            </a:r>
            <a:r>
              <a:rPr lang="en-US" altLang="en-US" sz="1800" dirty="0">
                <a:solidFill>
                  <a:srgbClr val="000000"/>
                </a:solidFill>
              </a:rPr>
              <a:t> →</a:t>
            </a:r>
            <a:r>
              <a:rPr lang="en-US" altLang="en-US" sz="1800" dirty="0" smtClean="0">
                <a:solidFill>
                  <a:srgbClr val="000000"/>
                </a:solidFill>
              </a:rPr>
              <a:t> </a:t>
            </a:r>
            <a:r>
              <a:rPr lang="en-US" altLang="en-US" sz="1800" dirty="0" err="1" smtClean="0">
                <a:solidFill>
                  <a:srgbClr val="000000"/>
                </a:solidFill>
              </a:rPr>
              <a:t>trafalgarsquare</a:t>
            </a:r>
            <a:r>
              <a:rPr lang="en-US" altLang="en-US" sz="1800" dirty="0" smtClean="0">
                <a:solidFill>
                  <a:srgbClr val="000000"/>
                </a:solidFill>
              </a:rPr>
              <a:t>)</a:t>
            </a:r>
          </a:p>
          <a:p>
            <a:pPr lvl="2">
              <a:spcBef>
                <a:spcPct val="30000"/>
              </a:spcBef>
            </a:pPr>
            <a:r>
              <a:rPr lang="en-US" altLang="en-US" sz="1800" dirty="0" smtClean="0">
                <a:solidFill>
                  <a:srgbClr val="000000"/>
                </a:solidFill>
              </a:rPr>
              <a:t>Trajectory </a:t>
            </a:r>
            <a:r>
              <a:rPr lang="en-US" altLang="en-US" sz="1800" dirty="0">
                <a:solidFill>
                  <a:srgbClr val="000000"/>
                </a:solidFill>
              </a:rPr>
              <a:t>5 (</a:t>
            </a:r>
            <a:r>
              <a:rPr lang="en-US" altLang="en-US" sz="1800" dirty="0" err="1">
                <a:solidFill>
                  <a:srgbClr val="000000"/>
                </a:solidFill>
              </a:rPr>
              <a:t>westminster</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bigben</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downingstreet</a:t>
            </a:r>
            <a:r>
              <a:rPr lang="en-US" altLang="en-US" sz="1800" dirty="0">
                <a:solidFill>
                  <a:srgbClr val="000000"/>
                </a:solidFill>
              </a:rPr>
              <a:t> →</a:t>
            </a:r>
            <a:r>
              <a:rPr lang="en-US" altLang="en-US" sz="1800" dirty="0" smtClean="0">
                <a:solidFill>
                  <a:srgbClr val="000000"/>
                </a:solidFill>
              </a:rPr>
              <a:t> </a:t>
            </a:r>
            <a:r>
              <a:rPr lang="en-US" altLang="en-US" sz="1800" dirty="0" err="1">
                <a:solidFill>
                  <a:srgbClr val="000000"/>
                </a:solidFill>
              </a:rPr>
              <a:t>horseguards</a:t>
            </a:r>
            <a:r>
              <a:rPr lang="en-US" altLang="en-US" sz="1800" dirty="0">
                <a:solidFill>
                  <a:srgbClr val="000000"/>
                </a:solidFill>
              </a:rPr>
              <a:t> → </a:t>
            </a:r>
            <a:r>
              <a:rPr lang="en-US" altLang="en-US" sz="1800" dirty="0" err="1" smtClean="0">
                <a:solidFill>
                  <a:srgbClr val="000000"/>
                </a:solidFill>
              </a:rPr>
              <a:t>trafalgarsquare</a:t>
            </a:r>
            <a:r>
              <a:rPr lang="en-US" altLang="en-US" sz="1800" dirty="0">
                <a:solidFill>
                  <a:srgbClr val="000000"/>
                </a:solidFill>
              </a:rPr>
              <a:t>)</a:t>
            </a:r>
          </a:p>
          <a:p>
            <a:pPr>
              <a:spcBef>
                <a:spcPct val="30000"/>
              </a:spcBef>
            </a:pPr>
            <a:endParaRPr lang="en-US" altLang="zh-CN" sz="2400" dirty="0" smtClean="0">
              <a:solidFill>
                <a:srgbClr val="000000"/>
              </a:solidFill>
            </a:endParaRPr>
          </a:p>
        </p:txBody>
      </p:sp>
      <p:grpSp>
        <p:nvGrpSpPr>
          <p:cNvPr id="6" name="Group 5"/>
          <p:cNvGrpSpPr/>
          <p:nvPr/>
        </p:nvGrpSpPr>
        <p:grpSpPr>
          <a:xfrm>
            <a:off x="535659" y="2582943"/>
            <a:ext cx="5260551" cy="3610467"/>
            <a:chOff x="2438400" y="1524000"/>
            <a:chExt cx="7315200" cy="381000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4000"/>
              <a:ext cx="72961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867400" y="2486025"/>
              <a:ext cx="3886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algn="ctr" defTabSz="914400" eaLnBrk="1" fontAlgn="base" hangingPunct="1">
                <a:spcBef>
                  <a:spcPct val="0"/>
                </a:spcBef>
                <a:spcAft>
                  <a:spcPct val="0"/>
                </a:spcAft>
                <a:defRPr/>
              </a:pPr>
              <a:endParaRPr lang="en-US" altLang="en-US">
                <a:solidFill>
                  <a:srgbClr val="FFFFFF"/>
                </a:solidFill>
                <a:latin typeface="Calibri" pitchFamily="34" charset="0"/>
              </a:endParaRPr>
            </a:p>
          </p:txBody>
        </p:sp>
      </p:gr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149" y="3494586"/>
            <a:ext cx="6003382" cy="228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055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152400"/>
            <a:ext cx="12192000" cy="805543"/>
          </a:xfrm>
        </p:spPr>
        <p:txBody>
          <a:bodyPr>
            <a:normAutofit fontScale="90000"/>
          </a:bodyPr>
          <a:lstStyle/>
          <a:p>
            <a:r>
              <a:rPr lang="en-US" altLang="en-US" dirty="0">
                <a:ea typeface="MS PGothic" pitchFamily="34" charset="-128"/>
              </a:rPr>
              <a:t>Mining </a:t>
            </a:r>
            <a:r>
              <a:rPr lang="en-US" altLang="en-US" dirty="0" smtClean="0">
                <a:ea typeface="MS PGothic" pitchFamily="34" charset="-128"/>
              </a:rPr>
              <a:t>Spatial Associations: Progressive Refinement</a:t>
            </a:r>
          </a:p>
        </p:txBody>
      </p:sp>
      <p:sp>
        <p:nvSpPr>
          <p:cNvPr id="13315" name="Rectangle 3"/>
          <p:cNvSpPr>
            <a:spLocks noGrp="1" noChangeArrowheads="1"/>
          </p:cNvSpPr>
          <p:nvPr>
            <p:ph type="body" idx="1"/>
          </p:nvPr>
        </p:nvSpPr>
        <p:spPr>
          <a:xfrm>
            <a:off x="406400" y="1219200"/>
            <a:ext cx="11269044" cy="4038600"/>
          </a:xfrm>
        </p:spPr>
        <p:txBody>
          <a:bodyPr/>
          <a:lstStyle/>
          <a:p>
            <a:r>
              <a:rPr lang="en-US" altLang="en-US" sz="2400" dirty="0" smtClean="0">
                <a:ea typeface="MS PGothic" pitchFamily="34" charset="-128"/>
              </a:rPr>
              <a:t>Hierarchy of spatial relationship:</a:t>
            </a:r>
          </a:p>
          <a:p>
            <a:pPr lvl="1"/>
            <a:r>
              <a:rPr lang="en-US" altLang="en-US" sz="2400" i="1" dirty="0" err="1" smtClean="0">
                <a:ea typeface="MS PGothic" pitchFamily="34" charset="-128"/>
              </a:rPr>
              <a:t>close_to</a:t>
            </a:r>
            <a:r>
              <a:rPr lang="en-US" altLang="en-US" sz="2400" dirty="0" smtClean="0">
                <a:ea typeface="MS PGothic" pitchFamily="34" charset="-128"/>
              </a:rPr>
              <a:t> is a generation of </a:t>
            </a:r>
            <a:r>
              <a:rPr lang="en-US" altLang="en-US" sz="2400" i="1" dirty="0" err="1" smtClean="0">
                <a:ea typeface="MS PGothic" pitchFamily="34" charset="-128"/>
              </a:rPr>
              <a:t>near_by</a:t>
            </a:r>
            <a:r>
              <a:rPr lang="en-US" altLang="en-US" sz="2400" dirty="0" smtClean="0">
                <a:ea typeface="MS PGothic" pitchFamily="34" charset="-128"/>
              </a:rPr>
              <a:t>,</a:t>
            </a:r>
            <a:r>
              <a:rPr lang="en-US" altLang="en-US" sz="2400" i="1" dirty="0" smtClean="0">
                <a:ea typeface="MS PGothic" pitchFamily="34" charset="-128"/>
              </a:rPr>
              <a:t> touch</a:t>
            </a:r>
            <a:r>
              <a:rPr lang="en-US" altLang="en-US" sz="2400" dirty="0" smtClean="0">
                <a:ea typeface="MS PGothic" pitchFamily="34" charset="-128"/>
              </a:rPr>
              <a:t>,</a:t>
            </a:r>
            <a:r>
              <a:rPr lang="en-US" altLang="en-US" sz="2400" i="1" dirty="0" smtClean="0">
                <a:ea typeface="MS PGothic" pitchFamily="34" charset="-128"/>
              </a:rPr>
              <a:t> intersect</a:t>
            </a:r>
            <a:r>
              <a:rPr lang="en-US" altLang="en-US" sz="2400" dirty="0" smtClean="0">
                <a:ea typeface="MS PGothic" pitchFamily="34" charset="-128"/>
              </a:rPr>
              <a:t>, </a:t>
            </a:r>
            <a:r>
              <a:rPr lang="en-US" altLang="en-US" sz="2400" i="1" dirty="0" smtClean="0">
                <a:ea typeface="MS PGothic" pitchFamily="34" charset="-128"/>
              </a:rPr>
              <a:t>contain</a:t>
            </a:r>
            <a:r>
              <a:rPr lang="en-US" altLang="en-US" sz="2400" dirty="0" smtClean="0">
                <a:ea typeface="MS PGothic" pitchFamily="34" charset="-128"/>
              </a:rPr>
              <a:t>, ...</a:t>
            </a:r>
          </a:p>
          <a:p>
            <a:pPr lvl="1"/>
            <a:r>
              <a:rPr lang="en-US" altLang="en-US" sz="2400" dirty="0" smtClean="0">
                <a:solidFill>
                  <a:srgbClr val="FF0000"/>
                </a:solidFill>
                <a:ea typeface="MS PGothic" pitchFamily="34" charset="-128"/>
              </a:rPr>
              <a:t>Progressive refinement:  </a:t>
            </a:r>
            <a:r>
              <a:rPr lang="en-US" altLang="en-US" sz="2400" dirty="0" smtClean="0">
                <a:ea typeface="MS PGothic" pitchFamily="34" charset="-128"/>
              </a:rPr>
              <a:t>First search for rough relationship and then refine it</a:t>
            </a:r>
          </a:p>
          <a:p>
            <a:r>
              <a:rPr lang="en-US" altLang="en-US" sz="2400" dirty="0" smtClean="0">
                <a:ea typeface="MS PGothic" pitchFamily="34" charset="-128"/>
              </a:rPr>
              <a:t>Two-step mining of spatial association:</a:t>
            </a:r>
          </a:p>
          <a:p>
            <a:pPr lvl="1"/>
            <a:r>
              <a:rPr lang="en-US" altLang="en-US" sz="2400" dirty="0" smtClean="0">
                <a:ea typeface="MS PGothic" pitchFamily="34" charset="-128"/>
              </a:rPr>
              <a:t>Step 1: Rough spatial computation (as a filter) </a:t>
            </a:r>
          </a:p>
          <a:p>
            <a:pPr lvl="2"/>
            <a:r>
              <a:rPr lang="en-US" altLang="en-US" sz="2400" dirty="0" smtClean="0">
                <a:ea typeface="MS PGothic" pitchFamily="34" charset="-128"/>
              </a:rPr>
              <a:t> Using MBR (Minimum Bounding Rectangle) or R-tree for rough estimation</a:t>
            </a:r>
          </a:p>
          <a:p>
            <a:pPr lvl="1"/>
            <a:r>
              <a:rPr lang="en-US" altLang="en-US" sz="2400" dirty="0" smtClean="0">
                <a:ea typeface="MS PGothic" pitchFamily="34" charset="-128"/>
              </a:rPr>
              <a:t>Step2: Detailed spatial algorithm (as refinement)</a:t>
            </a:r>
          </a:p>
          <a:p>
            <a:pPr lvl="2"/>
            <a:r>
              <a:rPr lang="en-US" altLang="en-US" sz="2400" dirty="0" smtClean="0">
                <a:ea typeface="MS PGothic" pitchFamily="34" charset="-128"/>
              </a:rPr>
              <a:t> Apply only to those objects which have passed the rough spatial association test (no less than </a:t>
            </a:r>
            <a:r>
              <a:rPr lang="en-US" altLang="en-US" sz="2400" i="1" dirty="0" err="1" smtClean="0">
                <a:ea typeface="MS PGothic" pitchFamily="34" charset="-128"/>
              </a:rPr>
              <a:t>min_support</a:t>
            </a:r>
            <a:r>
              <a:rPr lang="en-US" altLang="en-US" sz="2400" dirty="0" smtClean="0">
                <a:ea typeface="MS PGothic" pitchFamily="34" charset="-128"/>
              </a:rPr>
              <a:t>)</a:t>
            </a:r>
          </a:p>
        </p:txBody>
      </p:sp>
      <p:grpSp>
        <p:nvGrpSpPr>
          <p:cNvPr id="13316" name="Group 2"/>
          <p:cNvGrpSpPr>
            <a:grpSpLocks/>
          </p:cNvGrpSpPr>
          <p:nvPr/>
        </p:nvGrpSpPr>
        <p:grpSpPr bwMode="auto">
          <a:xfrm>
            <a:off x="812800" y="5210475"/>
            <a:ext cx="9855200" cy="1371600"/>
            <a:chOff x="1143000" y="5486400"/>
            <a:chExt cx="7391400" cy="1371600"/>
          </a:xfrm>
        </p:grpSpPr>
        <p:sp>
          <p:nvSpPr>
            <p:cNvPr id="13318" name="Line 17"/>
            <p:cNvSpPr>
              <a:spLocks noChangeShapeType="1"/>
            </p:cNvSpPr>
            <p:nvPr/>
          </p:nvSpPr>
          <p:spPr bwMode="auto">
            <a:xfrm>
              <a:off x="4572000" y="6400800"/>
              <a:ext cx="228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grpSp>
          <p:nvGrpSpPr>
            <p:cNvPr id="13319" name="Group 1"/>
            <p:cNvGrpSpPr>
              <a:grpSpLocks/>
            </p:cNvGrpSpPr>
            <p:nvPr/>
          </p:nvGrpSpPr>
          <p:grpSpPr bwMode="auto">
            <a:xfrm>
              <a:off x="1143000" y="5486400"/>
              <a:ext cx="7391400" cy="1143000"/>
              <a:chOff x="1143000" y="5486400"/>
              <a:chExt cx="7391400" cy="1143000"/>
            </a:xfrm>
          </p:grpSpPr>
          <p:sp>
            <p:nvSpPr>
              <p:cNvPr id="13320" name="Line 4"/>
              <p:cNvSpPr>
                <a:spLocks noChangeShapeType="1"/>
              </p:cNvSpPr>
              <p:nvPr/>
            </p:nvSpPr>
            <p:spPr bwMode="auto">
              <a:xfrm flipV="1">
                <a:off x="1143000" y="6019800"/>
                <a:ext cx="1295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1" name="Line 5"/>
              <p:cNvSpPr>
                <a:spLocks noChangeShapeType="1"/>
              </p:cNvSpPr>
              <p:nvPr/>
            </p:nvSpPr>
            <p:spPr bwMode="auto">
              <a:xfrm>
                <a:off x="2514600" y="60198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2" name="Line 6"/>
              <p:cNvSpPr>
                <a:spLocks noChangeShapeType="1"/>
              </p:cNvSpPr>
              <p:nvPr/>
            </p:nvSpPr>
            <p:spPr bwMode="auto">
              <a:xfrm flipV="1">
                <a:off x="3276600" y="5638800"/>
                <a:ext cx="685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3" name="Line 7"/>
              <p:cNvSpPr>
                <a:spLocks noChangeShapeType="1"/>
              </p:cNvSpPr>
              <p:nvPr/>
            </p:nvSpPr>
            <p:spPr bwMode="auto">
              <a:xfrm>
                <a:off x="3962400" y="5638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4" name="Line 8"/>
              <p:cNvSpPr>
                <a:spLocks noChangeShapeType="1"/>
              </p:cNvSpPr>
              <p:nvPr/>
            </p:nvSpPr>
            <p:spPr bwMode="auto">
              <a:xfrm>
                <a:off x="4953000" y="5638800"/>
                <a:ext cx="762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5" name="Line 9"/>
              <p:cNvSpPr>
                <a:spLocks noChangeShapeType="1"/>
              </p:cNvSpPr>
              <p:nvPr/>
            </p:nvSpPr>
            <p:spPr bwMode="auto">
              <a:xfrm>
                <a:off x="5867400" y="6019800"/>
                <a:ext cx="12192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6" name="Line 10"/>
              <p:cNvSpPr>
                <a:spLocks noChangeShapeType="1"/>
              </p:cNvSpPr>
              <p:nvPr/>
            </p:nvSpPr>
            <p:spPr bwMode="auto">
              <a:xfrm>
                <a:off x="7086600" y="6248400"/>
                <a:ext cx="1447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7" name="Line 11"/>
              <p:cNvSpPr>
                <a:spLocks noChangeShapeType="1"/>
              </p:cNvSpPr>
              <p:nvPr/>
            </p:nvSpPr>
            <p:spPr bwMode="auto">
              <a:xfrm flipH="1">
                <a:off x="4572000" y="5638800"/>
                <a:ext cx="3810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8" name="Line 12"/>
              <p:cNvSpPr>
                <a:spLocks noChangeShapeType="1"/>
              </p:cNvSpPr>
              <p:nvPr/>
            </p:nvSpPr>
            <p:spPr bwMode="auto">
              <a:xfrm flipH="1">
                <a:off x="3581400" y="6400800"/>
                <a:ext cx="990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29" name="Line 13"/>
              <p:cNvSpPr>
                <a:spLocks noChangeShapeType="1"/>
              </p:cNvSpPr>
              <p:nvPr/>
            </p:nvSpPr>
            <p:spPr bwMode="auto">
              <a:xfrm flipH="1">
                <a:off x="4572000" y="6019800"/>
                <a:ext cx="12192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30" name="Line 14"/>
              <p:cNvSpPr>
                <a:spLocks noChangeShapeType="1"/>
              </p:cNvSpPr>
              <p:nvPr/>
            </p:nvSpPr>
            <p:spPr bwMode="auto">
              <a:xfrm flipV="1">
                <a:off x="5791200" y="5638800"/>
                <a:ext cx="22860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31" name="Line 15"/>
              <p:cNvSpPr>
                <a:spLocks noChangeShapeType="1"/>
              </p:cNvSpPr>
              <p:nvPr/>
            </p:nvSpPr>
            <p:spPr bwMode="auto">
              <a:xfrm>
                <a:off x="1676400" y="5486400"/>
                <a:ext cx="838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32" name="Line 16"/>
              <p:cNvSpPr>
                <a:spLocks noChangeShapeType="1"/>
              </p:cNvSpPr>
              <p:nvPr/>
            </p:nvSpPr>
            <p:spPr bwMode="auto">
              <a:xfrm>
                <a:off x="2514600" y="6019800"/>
                <a:ext cx="1066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457189"/>
                <a:endParaRPr lang="en-US">
                  <a:solidFill>
                    <a:srgbClr val="000000"/>
                  </a:solidFill>
                </a:endParaRPr>
              </a:p>
            </p:txBody>
          </p:sp>
          <p:sp>
            <p:nvSpPr>
              <p:cNvPr id="13333" name="Rectangle 18"/>
              <p:cNvSpPr>
                <a:spLocks noChangeArrowheads="1"/>
              </p:cNvSpPr>
              <p:nvPr/>
            </p:nvSpPr>
            <p:spPr bwMode="auto">
              <a:xfrm>
                <a:off x="5715000" y="5562600"/>
                <a:ext cx="2286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4" name="Oval 19"/>
              <p:cNvSpPr>
                <a:spLocks noChangeArrowheads="1"/>
              </p:cNvSpPr>
              <p:nvPr/>
            </p:nvSpPr>
            <p:spPr bwMode="auto">
              <a:xfrm>
                <a:off x="2057400" y="5867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5" name="Rectangle 20"/>
              <p:cNvSpPr>
                <a:spLocks noChangeArrowheads="1"/>
              </p:cNvSpPr>
              <p:nvPr/>
            </p:nvSpPr>
            <p:spPr bwMode="auto">
              <a:xfrm>
                <a:off x="4267200" y="5943600"/>
                <a:ext cx="2286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6" name="Rectangle 21"/>
              <p:cNvSpPr>
                <a:spLocks noChangeArrowheads="1"/>
              </p:cNvSpPr>
              <p:nvPr/>
            </p:nvSpPr>
            <p:spPr bwMode="auto">
              <a:xfrm>
                <a:off x="2286000" y="6172200"/>
                <a:ext cx="2286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7" name="Rectangle 22"/>
              <p:cNvSpPr>
                <a:spLocks noChangeArrowheads="1"/>
              </p:cNvSpPr>
              <p:nvPr/>
            </p:nvSpPr>
            <p:spPr bwMode="auto">
              <a:xfrm>
                <a:off x="3124200" y="5486400"/>
                <a:ext cx="2286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8" name="Rectangle 23"/>
              <p:cNvSpPr>
                <a:spLocks noChangeArrowheads="1"/>
              </p:cNvSpPr>
              <p:nvPr/>
            </p:nvSpPr>
            <p:spPr bwMode="auto">
              <a:xfrm>
                <a:off x="5638800" y="6172200"/>
                <a:ext cx="228600" cy="304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39" name="Oval 24"/>
              <p:cNvSpPr>
                <a:spLocks noChangeArrowheads="1"/>
              </p:cNvSpPr>
              <p:nvPr/>
            </p:nvSpPr>
            <p:spPr bwMode="auto">
              <a:xfrm>
                <a:off x="4572000" y="5715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0" name="Oval 25"/>
              <p:cNvSpPr>
                <a:spLocks noChangeArrowheads="1"/>
              </p:cNvSpPr>
              <p:nvPr/>
            </p:nvSpPr>
            <p:spPr bwMode="auto">
              <a:xfrm>
                <a:off x="5029200" y="5486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1" name="Oval 26"/>
              <p:cNvSpPr>
                <a:spLocks noChangeArrowheads="1"/>
              </p:cNvSpPr>
              <p:nvPr/>
            </p:nvSpPr>
            <p:spPr bwMode="auto">
              <a:xfrm>
                <a:off x="6019800" y="5562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2" name="Oval 27"/>
              <p:cNvSpPr>
                <a:spLocks noChangeArrowheads="1"/>
              </p:cNvSpPr>
              <p:nvPr/>
            </p:nvSpPr>
            <p:spPr bwMode="auto">
              <a:xfrm>
                <a:off x="2590800" y="6400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3" name="Oval 28"/>
              <p:cNvSpPr>
                <a:spLocks noChangeArrowheads="1"/>
              </p:cNvSpPr>
              <p:nvPr/>
            </p:nvSpPr>
            <p:spPr bwMode="auto">
              <a:xfrm>
                <a:off x="3429000" y="55626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4" name="Oval 29"/>
              <p:cNvSpPr>
                <a:spLocks noChangeArrowheads="1"/>
              </p:cNvSpPr>
              <p:nvPr/>
            </p:nvSpPr>
            <p:spPr bwMode="auto">
              <a:xfrm>
                <a:off x="7620000" y="5486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5" name="Oval 30"/>
              <p:cNvSpPr>
                <a:spLocks noChangeArrowheads="1"/>
              </p:cNvSpPr>
              <p:nvPr/>
            </p:nvSpPr>
            <p:spPr bwMode="auto">
              <a:xfrm>
                <a:off x="5410200" y="617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6" name="Oval 31"/>
              <p:cNvSpPr>
                <a:spLocks noChangeArrowheads="1"/>
              </p:cNvSpPr>
              <p:nvPr/>
            </p:nvSpPr>
            <p:spPr bwMode="auto">
              <a:xfrm>
                <a:off x="7848600" y="62484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7" name="Oval 32"/>
              <p:cNvSpPr>
                <a:spLocks noChangeArrowheads="1"/>
              </p:cNvSpPr>
              <p:nvPr/>
            </p:nvSpPr>
            <p:spPr bwMode="auto">
              <a:xfrm>
                <a:off x="5943600" y="61722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8" name="Rectangle 33"/>
              <p:cNvSpPr>
                <a:spLocks noChangeArrowheads="1"/>
              </p:cNvSpPr>
              <p:nvPr/>
            </p:nvSpPr>
            <p:spPr bwMode="auto">
              <a:xfrm>
                <a:off x="5410200" y="6172200"/>
                <a:ext cx="152400" cy="1524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49" name="Rectangle 34"/>
              <p:cNvSpPr>
                <a:spLocks noChangeArrowheads="1"/>
              </p:cNvSpPr>
              <p:nvPr/>
            </p:nvSpPr>
            <p:spPr bwMode="auto">
              <a:xfrm>
                <a:off x="3962400" y="5943600"/>
                <a:ext cx="6096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0" name="Rectangle 35"/>
              <p:cNvSpPr>
                <a:spLocks noChangeArrowheads="1"/>
              </p:cNvSpPr>
              <p:nvPr/>
            </p:nvSpPr>
            <p:spPr bwMode="auto">
              <a:xfrm>
                <a:off x="2209800" y="6096000"/>
                <a:ext cx="3048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1" name="Rectangle 36"/>
              <p:cNvSpPr>
                <a:spLocks noChangeArrowheads="1"/>
              </p:cNvSpPr>
              <p:nvPr/>
            </p:nvSpPr>
            <p:spPr bwMode="auto">
              <a:xfrm>
                <a:off x="3048000" y="5486400"/>
                <a:ext cx="381000" cy="3048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2" name="Rectangle 37"/>
              <p:cNvSpPr>
                <a:spLocks noChangeArrowheads="1"/>
              </p:cNvSpPr>
              <p:nvPr/>
            </p:nvSpPr>
            <p:spPr bwMode="auto">
              <a:xfrm>
                <a:off x="5486400" y="5791200"/>
                <a:ext cx="6096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3" name="Rectangle 38"/>
              <p:cNvSpPr>
                <a:spLocks noChangeArrowheads="1"/>
              </p:cNvSpPr>
              <p:nvPr/>
            </p:nvSpPr>
            <p:spPr bwMode="auto">
              <a:xfrm>
                <a:off x="4572000" y="5486400"/>
                <a:ext cx="6096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4" name="Rectangle 39"/>
              <p:cNvSpPr>
                <a:spLocks noChangeArrowheads="1"/>
              </p:cNvSpPr>
              <p:nvPr/>
            </p:nvSpPr>
            <p:spPr bwMode="auto">
              <a:xfrm>
                <a:off x="2133600" y="5867400"/>
                <a:ext cx="6096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5" name="Rectangle 40"/>
              <p:cNvSpPr>
                <a:spLocks noChangeArrowheads="1"/>
              </p:cNvSpPr>
              <p:nvPr/>
            </p:nvSpPr>
            <p:spPr bwMode="auto">
              <a:xfrm>
                <a:off x="1981200" y="5867400"/>
                <a:ext cx="304800" cy="2286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6" name="Rectangle 41"/>
              <p:cNvSpPr>
                <a:spLocks noChangeArrowheads="1"/>
              </p:cNvSpPr>
              <p:nvPr/>
            </p:nvSpPr>
            <p:spPr bwMode="auto">
              <a:xfrm>
                <a:off x="5029200" y="5486400"/>
                <a:ext cx="228600" cy="1524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7" name="Rectangle 42"/>
              <p:cNvSpPr>
                <a:spLocks noChangeArrowheads="1"/>
              </p:cNvSpPr>
              <p:nvPr/>
            </p:nvSpPr>
            <p:spPr bwMode="auto">
              <a:xfrm>
                <a:off x="4267200" y="6172200"/>
                <a:ext cx="6096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8" name="Rectangle 43"/>
              <p:cNvSpPr>
                <a:spLocks noChangeArrowheads="1"/>
              </p:cNvSpPr>
              <p:nvPr/>
            </p:nvSpPr>
            <p:spPr bwMode="auto">
              <a:xfrm>
                <a:off x="7848600" y="6172200"/>
                <a:ext cx="228600" cy="2286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59" name="Rectangle 44"/>
              <p:cNvSpPr>
                <a:spLocks noChangeArrowheads="1"/>
              </p:cNvSpPr>
              <p:nvPr/>
            </p:nvSpPr>
            <p:spPr bwMode="auto">
              <a:xfrm>
                <a:off x="7620000" y="5486400"/>
                <a:ext cx="228600" cy="1524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0" name="Rectangle 45"/>
              <p:cNvSpPr>
                <a:spLocks noChangeArrowheads="1"/>
              </p:cNvSpPr>
              <p:nvPr/>
            </p:nvSpPr>
            <p:spPr bwMode="auto">
              <a:xfrm flipH="1">
                <a:off x="3505200" y="5562600"/>
                <a:ext cx="76200" cy="762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1" name="Rectangle 46"/>
              <p:cNvSpPr>
                <a:spLocks noChangeArrowheads="1"/>
              </p:cNvSpPr>
              <p:nvPr/>
            </p:nvSpPr>
            <p:spPr bwMode="auto">
              <a:xfrm>
                <a:off x="2514600" y="6400800"/>
                <a:ext cx="152400" cy="1524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2" name="Rectangle 47"/>
              <p:cNvSpPr>
                <a:spLocks noChangeArrowheads="1"/>
              </p:cNvSpPr>
              <p:nvPr/>
            </p:nvSpPr>
            <p:spPr bwMode="auto">
              <a:xfrm>
                <a:off x="2057400" y="5867400"/>
                <a:ext cx="152400" cy="1524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3" name="Rectangle 48"/>
              <p:cNvSpPr>
                <a:spLocks noChangeArrowheads="1"/>
              </p:cNvSpPr>
              <p:nvPr/>
            </p:nvSpPr>
            <p:spPr bwMode="auto">
              <a:xfrm>
                <a:off x="3352800" y="5486400"/>
                <a:ext cx="228600" cy="2286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4" name="Rectangle 49"/>
              <p:cNvSpPr>
                <a:spLocks noChangeArrowheads="1"/>
              </p:cNvSpPr>
              <p:nvPr/>
            </p:nvSpPr>
            <p:spPr bwMode="auto">
              <a:xfrm>
                <a:off x="4495800" y="5638800"/>
                <a:ext cx="228600" cy="2286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5" name="Rectangle 50"/>
              <p:cNvSpPr>
                <a:spLocks noChangeArrowheads="1"/>
              </p:cNvSpPr>
              <p:nvPr/>
            </p:nvSpPr>
            <p:spPr bwMode="auto">
              <a:xfrm>
                <a:off x="5562600" y="6096000"/>
                <a:ext cx="381000" cy="4572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6" name="Rectangle 51"/>
              <p:cNvSpPr>
                <a:spLocks noChangeArrowheads="1"/>
              </p:cNvSpPr>
              <p:nvPr/>
            </p:nvSpPr>
            <p:spPr bwMode="auto">
              <a:xfrm>
                <a:off x="5638800" y="5486400"/>
                <a:ext cx="381000" cy="3810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sp>
            <p:nvSpPr>
              <p:cNvPr id="13367" name="Rectangle 52"/>
              <p:cNvSpPr>
                <a:spLocks noChangeArrowheads="1"/>
              </p:cNvSpPr>
              <p:nvPr/>
            </p:nvSpPr>
            <p:spPr bwMode="auto">
              <a:xfrm>
                <a:off x="5943600" y="5486400"/>
                <a:ext cx="228600" cy="304800"/>
              </a:xfrm>
              <a:prstGeom prst="rect">
                <a:avLst/>
              </a:prstGeom>
              <a:noFill/>
              <a:ln w="9525" cap="rnd">
                <a:solidFill>
                  <a:schemeClr val="tx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defTabSz="457189" eaLnBrk="1" hangingPunct="1">
                  <a:spcBef>
                    <a:spcPct val="0"/>
                  </a:spcBef>
                  <a:buClrTx/>
                  <a:buSzTx/>
                  <a:buFontTx/>
                  <a:buNone/>
                </a:pPr>
                <a:endParaRPr lang="en-US" altLang="en-US" sz="2800">
                  <a:solidFill>
                    <a:srgbClr val="000000"/>
                  </a:solidFill>
                  <a:latin typeface="Tahoma" pitchFamily="34" charset="0"/>
                  <a:ea typeface="MS PGothic" pitchFamily="34" charset="-128"/>
                </a:endParaRPr>
              </a:p>
            </p:txBody>
          </p:sp>
        </p:grpSp>
      </p:grpSp>
    </p:spTree>
    <p:extLst>
      <p:ext uri="{BB962C8B-B14F-4D97-AF65-F5344CB8AC3E}">
        <p14:creationId xmlns:p14="http://schemas.microsoft.com/office/powerpoint/2010/main" val="3121535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416"/>
            <a:ext cx="12192000" cy="795877"/>
          </a:xfrm>
        </p:spPr>
        <p:txBody>
          <a:bodyPr>
            <a:noAutofit/>
          </a:bodyPr>
          <a:lstStyle/>
          <a:p>
            <a:pPr defTabSz="1219110"/>
            <a:r>
              <a:rPr lang="en-US" dirty="0" smtClean="0"/>
              <a:t>From Top-Ranked to </a:t>
            </a:r>
            <a:r>
              <a:rPr lang="en-US" dirty="0"/>
              <a:t>Diversified Ranked </a:t>
            </a:r>
            <a:r>
              <a:rPr lang="en-US" dirty="0" smtClean="0"/>
              <a:t>Trajectories</a:t>
            </a:r>
            <a:endParaRPr lang="en-US" dirty="0">
              <a:solidFill>
                <a:prstClr val="black"/>
              </a:solidFill>
            </a:endParaRPr>
          </a:p>
        </p:txBody>
      </p:sp>
      <p:sp>
        <p:nvSpPr>
          <p:cNvPr id="3" name="Content Placeholder 2"/>
          <p:cNvSpPr>
            <a:spLocks noGrp="1"/>
          </p:cNvSpPr>
          <p:nvPr>
            <p:ph idx="1"/>
          </p:nvPr>
        </p:nvSpPr>
        <p:spPr>
          <a:xfrm>
            <a:off x="518079" y="1163547"/>
            <a:ext cx="4102527" cy="5542053"/>
          </a:xfrm>
        </p:spPr>
        <p:txBody>
          <a:bodyPr/>
          <a:lstStyle/>
          <a:p>
            <a:r>
              <a:rPr lang="en-US" sz="2400" dirty="0" smtClean="0"/>
              <a:t>Diversified </a:t>
            </a:r>
            <a:r>
              <a:rPr lang="en-US" sz="2400" dirty="0"/>
              <a:t>Ranked Trajectories in </a:t>
            </a:r>
            <a:r>
              <a:rPr lang="en-US" sz="2400" dirty="0" smtClean="0"/>
              <a:t>London</a:t>
            </a:r>
          </a:p>
          <a:p>
            <a:pPr lvl="1"/>
            <a:r>
              <a:rPr lang="en-US" altLang="en-US" sz="2400" dirty="0">
                <a:solidFill>
                  <a:srgbClr val="000000"/>
                </a:solidFill>
              </a:rPr>
              <a:t>Trajectories 2, 4, &amp; 5 are popular routes to explore street arts in </a:t>
            </a:r>
            <a:r>
              <a:rPr lang="en-US" altLang="en-US" sz="2400" dirty="0" smtClean="0">
                <a:solidFill>
                  <a:srgbClr val="000000"/>
                </a:solidFill>
              </a:rPr>
              <a:t>London</a:t>
            </a:r>
            <a:endParaRPr lang="en-US" altLang="en-US" sz="2400" dirty="0">
              <a:solidFill>
                <a:srgbClr val="000000"/>
              </a:solidFill>
            </a:endParaRPr>
          </a:p>
          <a:p>
            <a:pPr marL="200021" lvl="1" indent="0">
              <a:buNone/>
            </a:pPr>
            <a:endParaRPr lang="en-US" altLang="en-US" sz="2400" dirty="0">
              <a:solidFill>
                <a:srgbClr val="000000"/>
              </a:solidFill>
            </a:endParaRPr>
          </a:p>
          <a:p>
            <a:r>
              <a:rPr lang="en-US" sz="2400" dirty="0"/>
              <a:t>Location Recommendation in </a:t>
            </a:r>
            <a:r>
              <a:rPr lang="en-US" sz="2400" dirty="0" smtClean="0"/>
              <a:t>London</a:t>
            </a:r>
          </a:p>
          <a:p>
            <a:pPr lvl="1"/>
            <a:r>
              <a:rPr lang="en-US" altLang="en-US" sz="2400" dirty="0">
                <a:solidFill>
                  <a:srgbClr val="000000"/>
                </a:solidFill>
              </a:rPr>
              <a:t>Rank the locations by the scores of trajectories (append current trajectory with next destination</a:t>
            </a:r>
            <a:r>
              <a:rPr lang="en-US" altLang="en-US" sz="2400" dirty="0" smtClean="0">
                <a:solidFill>
                  <a:srgbClr val="000000"/>
                </a:solidFill>
              </a:rPr>
              <a:t>)</a:t>
            </a:r>
            <a:endParaRPr lang="en-US" altLang="en-US" sz="2400" dirty="0">
              <a:solidFill>
                <a:srgbClr val="000000"/>
              </a:solidFill>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20606" y="1163547"/>
            <a:ext cx="7232844" cy="2582519"/>
          </a:xfrm>
          <a:prstGeom prst="rect">
            <a:avLst/>
          </a:prstGeom>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42" y="3941084"/>
            <a:ext cx="5925859" cy="213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680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pic>
        <p:nvPicPr>
          <p:cNvPr id="4" name="Picture 2" descr="C:\Users\Han\Pictures\2007\200705Yellowstone\20070505Yellowstone\20070505Yellowstone 1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0224"/>
            <a:ext cx="12192000" cy="812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6197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180" y="75416"/>
            <a:ext cx="11002751" cy="959372"/>
          </a:xfrm>
        </p:spPr>
        <p:txBody>
          <a:bodyPr>
            <a:noAutofit/>
          </a:bodyPr>
          <a:lstStyle/>
          <a:p>
            <a:pPr defTabSz="1219110"/>
            <a:r>
              <a:rPr lang="en-US" altLang="en-US" sz="4800" dirty="0" smtClean="0"/>
              <a:t>Outline</a:t>
            </a:r>
            <a:endParaRPr lang="en-US" sz="4800" dirty="0">
              <a:solidFill>
                <a:prstClr val="black"/>
              </a:solidFill>
            </a:endParaRPr>
          </a:p>
        </p:txBody>
      </p:sp>
      <p:sp>
        <p:nvSpPr>
          <p:cNvPr id="3" name="Content Placeholder 2"/>
          <p:cNvSpPr>
            <a:spLocks noGrp="1"/>
          </p:cNvSpPr>
          <p:nvPr>
            <p:ph idx="1"/>
          </p:nvPr>
        </p:nvSpPr>
        <p:spPr>
          <a:xfrm>
            <a:off x="631595" y="1428508"/>
            <a:ext cx="10774838" cy="5207962"/>
          </a:xfrm>
        </p:spPr>
        <p:txBody>
          <a:bodyPr/>
          <a:lstStyle/>
          <a:p>
            <a:pPr>
              <a:spcBef>
                <a:spcPts val="1200"/>
              </a:spcBef>
              <a:spcAft>
                <a:spcPts val="600"/>
              </a:spcAft>
            </a:pPr>
            <a:r>
              <a:rPr lang="en-US" altLang="en-US" dirty="0" smtClean="0"/>
              <a:t>Introduction:  Integrated Mining of Spatial, Temporal and Text Data</a:t>
            </a:r>
          </a:p>
          <a:p>
            <a:pPr>
              <a:spcBef>
                <a:spcPts val="1200"/>
              </a:spcBef>
              <a:spcAft>
                <a:spcPts val="600"/>
              </a:spcAft>
            </a:pPr>
            <a:r>
              <a:rPr lang="en-US" altLang="en-US" kern="0" dirty="0" smtClean="0">
                <a:solidFill>
                  <a:prstClr val="black"/>
                </a:solidFill>
              </a:rPr>
              <a:t>Mining Geospatial </a:t>
            </a:r>
            <a:r>
              <a:rPr lang="en-US" altLang="en-US" kern="0" dirty="0">
                <a:solidFill>
                  <a:prstClr val="black"/>
                </a:solidFill>
              </a:rPr>
              <a:t>Patterns </a:t>
            </a:r>
          </a:p>
          <a:p>
            <a:pPr>
              <a:spcBef>
                <a:spcPts val="1200"/>
              </a:spcBef>
              <a:spcAft>
                <a:spcPts val="600"/>
              </a:spcAft>
              <a:defRPr/>
            </a:pPr>
            <a:r>
              <a:rPr lang="en-US" altLang="en-US" kern="0" dirty="0">
                <a:solidFill>
                  <a:prstClr val="black"/>
                </a:solidFill>
              </a:rPr>
              <a:t>Mining </a:t>
            </a:r>
            <a:r>
              <a:rPr lang="en-US" altLang="en-US" dirty="0">
                <a:solidFill>
                  <a:srgbClr val="000000"/>
                </a:solidFill>
              </a:rPr>
              <a:t>and Aggregating Patterns over Multiple Trajectories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Semantic-Rich Movement Patterns</a:t>
            </a:r>
            <a:endParaRPr lang="en-US" altLang="en-US" kern="0" dirty="0">
              <a:solidFill>
                <a:prstClr val="black"/>
              </a:solidFill>
            </a:endParaRPr>
          </a:p>
          <a:p>
            <a:pPr>
              <a:spcBef>
                <a:spcPts val="1200"/>
              </a:spcBef>
              <a:spcAft>
                <a:spcPts val="600"/>
              </a:spcAft>
              <a:defRPr/>
            </a:pPr>
            <a:r>
              <a:rPr lang="en-US" altLang="en-US" kern="0" dirty="0">
                <a:solidFill>
                  <a:prstClr val="black"/>
                </a:solidFill>
              </a:rPr>
              <a:t>Mining </a:t>
            </a:r>
            <a:r>
              <a:rPr lang="en-US" altLang="en-US" dirty="0">
                <a:solidFill>
                  <a:srgbClr val="000000"/>
                </a:solidFill>
              </a:rPr>
              <a:t>Periodic Movement Patterns</a:t>
            </a:r>
            <a:endParaRPr lang="en-US" altLang="en-US" kern="0" dirty="0">
              <a:solidFill>
                <a:prstClr val="black"/>
              </a:solidFill>
            </a:endParaRPr>
          </a:p>
          <a:p>
            <a:pPr>
              <a:spcBef>
                <a:spcPts val="1200"/>
              </a:spcBef>
              <a:spcAft>
                <a:spcPts val="600"/>
              </a:spcAft>
            </a:pPr>
            <a:r>
              <a:rPr lang="en-US" altLang="en-US" dirty="0" err="1" smtClean="0">
                <a:ea typeface="Calibri" panose="020F0502020204030204" pitchFamily="34" charset="0"/>
                <a:cs typeface="Calibri" panose="020F0502020204030204" pitchFamily="34" charset="0"/>
              </a:rPr>
              <a:t>GeoTopic</a:t>
            </a:r>
            <a:r>
              <a:rPr lang="en-US" altLang="en-US" dirty="0" smtClean="0">
                <a:ea typeface="Calibri" panose="020F0502020204030204" pitchFamily="34" charset="0"/>
                <a:cs typeface="Calibri" panose="020F0502020204030204" pitchFamily="34" charset="0"/>
              </a:rPr>
              <a:t> </a:t>
            </a:r>
            <a:r>
              <a:rPr lang="en-US" altLang="en-US" dirty="0">
                <a:ea typeface="Calibri" panose="020F0502020204030204" pitchFamily="34" charset="0"/>
                <a:cs typeface="Calibri" panose="020F0502020204030204" pitchFamily="34" charset="0"/>
              </a:rPr>
              <a:t>Discovery</a:t>
            </a:r>
          </a:p>
          <a:p>
            <a:pPr>
              <a:spcBef>
                <a:spcPts val="1200"/>
              </a:spcBef>
              <a:spcAft>
                <a:spcPts val="600"/>
              </a:spcAft>
            </a:pPr>
            <a:r>
              <a:rPr lang="en-US" altLang="en-US" dirty="0">
                <a:ea typeface="Calibri" panose="020F0502020204030204" pitchFamily="34" charset="0"/>
                <a:cs typeface="Calibri" panose="020F0502020204030204" pitchFamily="34" charset="0"/>
              </a:rPr>
              <a:t>From Mining Social Relationships </a:t>
            </a:r>
            <a:r>
              <a:rPr lang="en-US" altLang="en-US" dirty="0" smtClean="0">
                <a:ea typeface="Calibri" panose="020F0502020204030204" pitchFamily="34" charset="0"/>
                <a:cs typeface="Calibri" panose="020F0502020204030204" pitchFamily="34" charset="0"/>
              </a:rPr>
              <a:t> </a:t>
            </a:r>
            <a:endParaRPr lang="en-US" altLang="en-US" dirty="0">
              <a:ea typeface="Calibri" panose="020F0502020204030204" pitchFamily="34" charset="0"/>
              <a:cs typeface="Calibri" panose="020F0502020204030204" pitchFamily="34" charset="0"/>
            </a:endParaRPr>
          </a:p>
          <a:p>
            <a:pPr>
              <a:spcBef>
                <a:spcPts val="1200"/>
              </a:spcBef>
              <a:spcAft>
                <a:spcPts val="600"/>
              </a:spcAft>
            </a:pPr>
            <a:r>
              <a:rPr lang="en-US" altLang="en-US" dirty="0" smtClean="0"/>
              <a:t>Summary</a:t>
            </a:r>
            <a:endParaRPr lang="en-US" altLang="en-US" dirty="0"/>
          </a:p>
        </p:txBody>
      </p:sp>
      <p:sp>
        <p:nvSpPr>
          <p:cNvPr id="4" name="AutoShape 8"/>
          <p:cNvSpPr>
            <a:spLocks noChangeArrowheads="1"/>
          </p:cNvSpPr>
          <p:nvPr/>
        </p:nvSpPr>
        <p:spPr bwMode="auto">
          <a:xfrm rot="9129169">
            <a:off x="10006399" y="2623749"/>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solidFill>
              <a:srgbClr val="0000CC"/>
            </a:solidFill>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
        <p:nvSpPr>
          <p:cNvPr id="5" name="Content Placeholder 2"/>
          <p:cNvSpPr txBox="1">
            <a:spLocks/>
          </p:cNvSpPr>
          <p:nvPr/>
        </p:nvSpPr>
        <p:spPr>
          <a:xfrm>
            <a:off x="6589488" y="1163547"/>
            <a:ext cx="4969443" cy="563639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ct val="30000"/>
              </a:spcBef>
            </a:pPr>
            <a:endParaRPr lang="en-US" altLang="zh-CN" sz="2400" dirty="0" smtClean="0">
              <a:solidFill>
                <a:srgbClr val="000000"/>
              </a:solidFill>
            </a:endParaRPr>
          </a:p>
        </p:txBody>
      </p:sp>
    </p:spTree>
    <p:extLst>
      <p:ext uri="{BB962C8B-B14F-4D97-AF65-F5344CB8AC3E}">
        <p14:creationId xmlns:p14="http://schemas.microsoft.com/office/powerpoint/2010/main" val="16510432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uk">
  <a:themeElements>
    <a:clrScheme name="uk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1" u="none" strike="noStrike" cap="none" normalizeH="0" baseline="0" smtClean="0">
            <a:ln>
              <a:noFill/>
            </a:ln>
            <a:solidFill>
              <a:schemeClr val="tx1"/>
            </a:solidFill>
            <a:effectLst/>
            <a:latin typeface="Arial" charset="0"/>
          </a:defRPr>
        </a:defPPr>
      </a:lstStyle>
    </a:lnDef>
  </a:objectDefaults>
  <a:extraClrSchemeLst>
    <a:extraClrScheme>
      <a:clrScheme name="uk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k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k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uk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k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k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uk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4.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6.xml><?xml version="1.0" encoding="utf-8"?>
<a:theme xmlns:a="http://schemas.openxmlformats.org/drawingml/2006/main" name="3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22448</TotalTime>
  <Words>4780</Words>
  <Application>Microsoft Office PowerPoint</Application>
  <PresentationFormat>Custom</PresentationFormat>
  <Paragraphs>661</Paragraphs>
  <Slides>70</Slides>
  <Notes>67</Notes>
  <HiddenSlides>0</HiddenSlides>
  <MMClips>0</MMClips>
  <ScaleCrop>false</ScaleCrop>
  <HeadingPairs>
    <vt:vector size="6" baseType="variant">
      <vt:variant>
        <vt:lpstr>Theme</vt:lpstr>
      </vt:variant>
      <vt:variant>
        <vt:i4>6</vt:i4>
      </vt:variant>
      <vt:variant>
        <vt:lpstr>Embedded OLE Servers</vt:lpstr>
      </vt:variant>
      <vt:variant>
        <vt:i4>3</vt:i4>
      </vt:variant>
      <vt:variant>
        <vt:lpstr>Slide Titles</vt:lpstr>
      </vt:variant>
      <vt:variant>
        <vt:i4>70</vt:i4>
      </vt:variant>
    </vt:vector>
  </HeadingPairs>
  <TitlesOfParts>
    <vt:vector size="79" baseType="lpstr">
      <vt:lpstr>Retrospect</vt:lpstr>
      <vt:lpstr>uk</vt:lpstr>
      <vt:lpstr>1_Retrospect</vt:lpstr>
      <vt:lpstr>1_Office 主题</vt:lpstr>
      <vt:lpstr>2_Retrospect</vt:lpstr>
      <vt:lpstr>3_Retrospect</vt:lpstr>
      <vt:lpstr>Clip</vt:lpstr>
      <vt:lpstr>Photo Editor Photo</vt:lpstr>
      <vt:lpstr>Equation</vt:lpstr>
      <vt:lpstr>Mining Spatiotemporal and Social Media Data</vt:lpstr>
      <vt:lpstr>PowerPoint Presentation</vt:lpstr>
      <vt:lpstr>Outline</vt:lpstr>
      <vt:lpstr>Introduction:  Integrated Mining of Spatial, Temporal and Text Data</vt:lpstr>
      <vt:lpstr>Outline</vt:lpstr>
      <vt:lpstr>Spatial Patterns and Associations</vt:lpstr>
      <vt:lpstr>Mining Spatial Associations: Progressive Refinement</vt:lpstr>
      <vt:lpstr>PowerPoint Presentation</vt:lpstr>
      <vt:lpstr>Outline</vt:lpstr>
      <vt:lpstr>Partition-Based Trajectory Pattern Mining</vt:lpstr>
      <vt:lpstr>Detecting Moving Object Clusters</vt:lpstr>
      <vt:lpstr>Trajectory Clustering: A Partition-and-Group Framework</vt:lpstr>
      <vt:lpstr>PowerPoint Presentation</vt:lpstr>
      <vt:lpstr>Outline</vt:lpstr>
      <vt:lpstr>Mining Frequent Movement Patterns </vt:lpstr>
      <vt:lpstr>Mining Semantic-Rich Movement Patterns </vt:lpstr>
      <vt:lpstr>PowerPoint Presentation</vt:lpstr>
      <vt:lpstr>Outline</vt:lpstr>
      <vt:lpstr>Pattern Discovery in Sparse Movement Data: Finding Good Reference Points</vt:lpstr>
      <vt:lpstr>Pattern Discovery in Sparse Movement Data: Finding Good Reference Points</vt:lpstr>
      <vt:lpstr>Example: Mining Periodic Patterns with Sparse Data</vt:lpstr>
      <vt:lpstr>Periodicity Detection in Sparse Data</vt:lpstr>
      <vt:lpstr>Outline</vt:lpstr>
      <vt:lpstr>Social Media Are Popular in Today’s World</vt:lpstr>
      <vt:lpstr>LGTA: Mining Spatial Text Documents</vt:lpstr>
      <vt:lpstr>GeoTopic: From Geo-Tagged Text to Topic Clusters</vt:lpstr>
      <vt:lpstr>Potential Solutions: Previous Work</vt:lpstr>
      <vt:lpstr>LGTA: General Ideas (Location-Text Join Model)</vt:lpstr>
      <vt:lpstr>Performance Comparison: Geo-Tagged Photos Related to Landscape (coast vs. desert vs. mountain)</vt:lpstr>
      <vt:lpstr>LGTA: Geographical Food Topic Comparison</vt:lpstr>
      <vt:lpstr>PowerPoint Presentation</vt:lpstr>
      <vt:lpstr>Outline</vt:lpstr>
      <vt:lpstr>Latent Periodic Topic Analysis [ICDM’11]</vt:lpstr>
      <vt:lpstr>Apply Periodicity Analysis on Text Data</vt:lpstr>
      <vt:lpstr>Latent Periodic Topic Analysis (LPTA)</vt:lpstr>
      <vt:lpstr>Latent Periodic Topic Analysis: Problem Formulation</vt:lpstr>
      <vt:lpstr>General Idea of LPTA</vt:lpstr>
      <vt:lpstr>Temporal Patterns of Topics</vt:lpstr>
      <vt:lpstr>Generative Process of LPTA</vt:lpstr>
      <vt:lpstr>Log-likelihood of Document Collection</vt:lpstr>
      <vt:lpstr>Parameter Estimation</vt:lpstr>
      <vt:lpstr>Experimental Datasets</vt:lpstr>
      <vt:lpstr>Topics Discovered by LPTA</vt:lpstr>
      <vt:lpstr>LPTA vs. Periodicity Detection</vt:lpstr>
      <vt:lpstr>LPTA vs. Topic Models</vt:lpstr>
      <vt:lpstr>Integration of Text and Time</vt:lpstr>
      <vt:lpstr>Periodic vs. Bursty Topics</vt:lpstr>
      <vt:lpstr>Quantitative Evaluation</vt:lpstr>
      <vt:lpstr>PowerPoint Presentation</vt:lpstr>
      <vt:lpstr>Outline</vt:lpstr>
      <vt:lpstr>GeoBurst: Real-time Local Event Detection in Geo-Tagged Tweet Streams [SIGIR’16]</vt:lpstr>
      <vt:lpstr>Research Challenges</vt:lpstr>
      <vt:lpstr>Insight and Problem Definition</vt:lpstr>
      <vt:lpstr>Overview of GeoBurst</vt:lpstr>
      <vt:lpstr>Candidate Event Generation (I) Find Geo-Topic Clusters </vt:lpstr>
      <vt:lpstr>PowerPoint Presentation</vt:lpstr>
      <vt:lpstr>The Ranking Module</vt:lpstr>
      <vt:lpstr>The Update Module</vt:lpstr>
      <vt:lpstr>Experiments (Algorithm Comparison)</vt:lpstr>
      <vt:lpstr>Experiments (Illustrative Cases)</vt:lpstr>
      <vt:lpstr>PowerPoint Presentation</vt:lpstr>
      <vt:lpstr>Outline</vt:lpstr>
      <vt:lpstr>Summary</vt:lpstr>
      <vt:lpstr>References (I)</vt:lpstr>
      <vt:lpstr>Diversified Trajectory Pattern Ranking</vt:lpstr>
      <vt:lpstr>Data Preprocessing and Pattern Discovery</vt:lpstr>
      <vt:lpstr>Rank Trajectory Patterns</vt:lpstr>
      <vt:lpstr>Trajectory Pattern Ranking Algorithm</vt:lpstr>
      <vt:lpstr>Top-Ranked Trajectories Are often Highly Biased to only a few Locations</vt:lpstr>
      <vt:lpstr>From Top-Ranked to Diversified Ranked Trajectories</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Han, Jiawei</cp:lastModifiedBy>
  <cp:revision>1016</cp:revision>
  <cp:lastPrinted>2015-07-14T15:54:57Z</cp:lastPrinted>
  <dcterms:created xsi:type="dcterms:W3CDTF">2014-06-02T15:06:14Z</dcterms:created>
  <dcterms:modified xsi:type="dcterms:W3CDTF">2016-04-07T14:16:57Z</dcterms:modified>
</cp:coreProperties>
</file>